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36"/>
  </p:notesMasterIdLst>
  <p:handoutMasterIdLst>
    <p:handoutMasterId r:id="rId37"/>
  </p:handoutMasterIdLst>
  <p:sldIdLst>
    <p:sldId id="298" r:id="rId2"/>
    <p:sldId id="706" r:id="rId3"/>
    <p:sldId id="256" r:id="rId4"/>
    <p:sldId id="257" r:id="rId5"/>
    <p:sldId id="258" r:id="rId6"/>
    <p:sldId id="708" r:id="rId7"/>
    <p:sldId id="259" r:id="rId8"/>
    <p:sldId id="261" r:id="rId9"/>
    <p:sldId id="262" r:id="rId10"/>
    <p:sldId id="264" r:id="rId11"/>
    <p:sldId id="265" r:id="rId12"/>
    <p:sldId id="269" r:id="rId13"/>
    <p:sldId id="270" r:id="rId14"/>
    <p:sldId id="272" r:id="rId15"/>
    <p:sldId id="273" r:id="rId16"/>
    <p:sldId id="274" r:id="rId17"/>
    <p:sldId id="275" r:id="rId18"/>
    <p:sldId id="276" r:id="rId19"/>
    <p:sldId id="277" r:id="rId20"/>
    <p:sldId id="278" r:id="rId21"/>
    <p:sldId id="279" r:id="rId22"/>
    <p:sldId id="282" r:id="rId23"/>
    <p:sldId id="283" r:id="rId24"/>
    <p:sldId id="284" r:id="rId25"/>
    <p:sldId id="707" r:id="rId26"/>
    <p:sldId id="288" r:id="rId27"/>
    <p:sldId id="291" r:id="rId28"/>
    <p:sldId id="292" r:id="rId29"/>
    <p:sldId id="709" r:id="rId30"/>
    <p:sldId id="710" r:id="rId31"/>
    <p:sldId id="711" r:id="rId32"/>
    <p:sldId id="293" r:id="rId33"/>
    <p:sldId id="287" r:id="rId34"/>
    <p:sldId id="705" r:id="rId3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C8A"/>
    <a:srgbClr val="F6A8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666"/>
  </p:normalViewPr>
  <p:slideViewPr>
    <p:cSldViewPr snapToGrid="0">
      <p:cViewPr varScale="1">
        <p:scale>
          <a:sx n="82" d="100"/>
          <a:sy n="82" d="100"/>
        </p:scale>
        <p:origin x="691" y="72"/>
      </p:cViewPr>
      <p:guideLst/>
    </p:cSldViewPr>
  </p:slideViewPr>
  <p:notesTextViewPr>
    <p:cViewPr>
      <p:scale>
        <a:sx n="3" d="2"/>
        <a:sy n="3" d="2"/>
      </p:scale>
      <p:origin x="0" y="0"/>
    </p:cViewPr>
  </p:notesTextViewPr>
  <p:notesViewPr>
    <p:cSldViewPr snapToGrid="0">
      <p:cViewPr varScale="1">
        <p:scale>
          <a:sx n="45" d="100"/>
          <a:sy n="45" d="100"/>
        </p:scale>
        <p:origin x="274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CBFB7D6A-57D5-BF59-82F9-B2FA023872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3E5768DE-2620-03EA-0030-986BA03FFF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9C3BC4-A691-46A7-B28E-EC33DD38CF49}" type="datetimeFigureOut">
              <a:rPr lang="pt-BR" smtClean="0"/>
              <a:t>19/08/2024</a:t>
            </a:fld>
            <a:endParaRPr lang="pt-BR"/>
          </a:p>
        </p:txBody>
      </p:sp>
      <p:sp>
        <p:nvSpPr>
          <p:cNvPr id="4" name="Espaço Reservado para Rodapé 3">
            <a:extLst>
              <a:ext uri="{FF2B5EF4-FFF2-40B4-BE49-F238E27FC236}">
                <a16:creationId xmlns:a16="http://schemas.microsoft.com/office/drawing/2014/main" id="{4A8A2504-F9B0-FF40-AC20-2E01BE817D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9BC36285-72D5-D288-EF14-E6362A6447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0A5426-D2FB-4CD6-B3FB-1D1F994BE7AF}" type="slidenum">
              <a:rPr lang="pt-BR" smtClean="0"/>
              <a:t>‹nº›</a:t>
            </a:fld>
            <a:endParaRPr lang="pt-BR"/>
          </a:p>
        </p:txBody>
      </p:sp>
    </p:spTree>
    <p:extLst>
      <p:ext uri="{BB962C8B-B14F-4D97-AF65-F5344CB8AC3E}">
        <p14:creationId xmlns:p14="http://schemas.microsoft.com/office/powerpoint/2010/main" val="2536371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9654B0-4E8E-4192-BAE1-B58E0371DDEB}" type="datetimeFigureOut">
              <a:rPr lang="pt-BR" smtClean="0"/>
              <a:t>19/08/2024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369615-56B8-42B6-B3D1-D320C147AAB9}" type="slidenum">
              <a:rPr lang="pt-BR" smtClean="0"/>
              <a:t>‹nº›</a:t>
            </a:fld>
            <a:endParaRPr lang="pt-BR"/>
          </a:p>
        </p:txBody>
      </p:sp>
    </p:spTree>
    <p:extLst>
      <p:ext uri="{BB962C8B-B14F-4D97-AF65-F5344CB8AC3E}">
        <p14:creationId xmlns:p14="http://schemas.microsoft.com/office/powerpoint/2010/main" val="1731428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pic>
        <p:nvPicPr>
          <p:cNvPr id="18" name="Imagem 17">
            <a:extLst>
              <a:ext uri="{FF2B5EF4-FFF2-40B4-BE49-F238E27FC236}">
                <a16:creationId xmlns:a16="http://schemas.microsoft.com/office/drawing/2014/main" id="{ED4C035A-8132-43EC-242F-EB9BBA47DFC4}"/>
              </a:ext>
            </a:extLst>
          </p:cNvPr>
          <p:cNvPicPr>
            <a:picLocks noChangeAspect="1"/>
          </p:cNvPicPr>
          <p:nvPr userDrawn="1"/>
        </p:nvPicPr>
        <p:blipFill>
          <a:blip r:embed="rId2"/>
          <a:stretch>
            <a:fillRect/>
          </a:stretch>
        </p:blipFill>
        <p:spPr>
          <a:xfrm>
            <a:off x="0" y="0"/>
            <a:ext cx="12191999" cy="6858000"/>
          </a:xfrm>
          <a:prstGeom prst="rect">
            <a:avLst/>
          </a:prstGeom>
        </p:spPr>
      </p:pic>
      <p:sp>
        <p:nvSpPr>
          <p:cNvPr id="5" name="Título 1">
            <a:extLst>
              <a:ext uri="{FF2B5EF4-FFF2-40B4-BE49-F238E27FC236}">
                <a16:creationId xmlns:a16="http://schemas.microsoft.com/office/drawing/2014/main" id="{06E27D5F-BECA-8C60-F887-73FC9F3509BF}"/>
              </a:ext>
            </a:extLst>
          </p:cNvPr>
          <p:cNvSpPr txBox="1">
            <a:spLocks/>
          </p:cNvSpPr>
          <p:nvPr userDrawn="1"/>
        </p:nvSpPr>
        <p:spPr>
          <a:xfrm>
            <a:off x="1743197" y="1774169"/>
            <a:ext cx="6818912" cy="685504"/>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nSpc>
                <a:spcPct val="100000"/>
              </a:lnSpc>
            </a:pPr>
            <a:r>
              <a:rPr lang="pt-BR" sz="1800" b="1" spc="0" dirty="0">
                <a:solidFill>
                  <a:schemeClr val="tx1">
                    <a:lumMod val="75000"/>
                    <a:lumOff val="25000"/>
                  </a:schemeClr>
                </a:solidFill>
                <a:latin typeface="Calibri" panose="020F0502020204030204" pitchFamily="34" charset="0"/>
              </a:rPr>
              <a:t>2ª série</a:t>
            </a:r>
          </a:p>
          <a:p>
            <a:pPr>
              <a:lnSpc>
                <a:spcPct val="100000"/>
              </a:lnSpc>
            </a:pPr>
            <a:r>
              <a:rPr lang="pt-BR" sz="2400" b="1" spc="0" dirty="0">
                <a:solidFill>
                  <a:srgbClr val="0070C0"/>
                </a:solidFill>
                <a:latin typeface="Calibri" panose="020F0502020204030204" pitchFamily="34" charset="0"/>
              </a:rPr>
              <a:t>Inteligência Artificial </a:t>
            </a:r>
          </a:p>
        </p:txBody>
      </p:sp>
    </p:spTree>
    <p:extLst>
      <p:ext uri="{BB962C8B-B14F-4D97-AF65-F5344CB8AC3E}">
        <p14:creationId xmlns:p14="http://schemas.microsoft.com/office/powerpoint/2010/main" val="990399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BBFD6873-A638-CE3F-D24C-642BD944B536}"/>
              </a:ext>
            </a:extLst>
          </p:cNvPr>
          <p:cNvPicPr>
            <a:picLocks noChangeAspect="1"/>
          </p:cNvPicPr>
          <p:nvPr userDrawn="1"/>
        </p:nvPicPr>
        <p:blipFill>
          <a:blip r:embed="rId2"/>
          <a:stretch>
            <a:fillRect/>
          </a:stretch>
        </p:blipFill>
        <p:spPr>
          <a:xfrm>
            <a:off x="2468" y="0"/>
            <a:ext cx="12187064" cy="6858000"/>
          </a:xfrm>
          <a:prstGeom prst="rect">
            <a:avLst/>
          </a:prstGeom>
        </p:spPr>
      </p:pic>
      <p:sp>
        <p:nvSpPr>
          <p:cNvPr id="6" name="CaixaDeTexto 5">
            <a:extLst>
              <a:ext uri="{FF2B5EF4-FFF2-40B4-BE49-F238E27FC236}">
                <a16:creationId xmlns:a16="http://schemas.microsoft.com/office/drawing/2014/main" id="{59FDF86E-022C-184F-48CD-63D8A0C2E9F5}"/>
              </a:ext>
            </a:extLst>
          </p:cNvPr>
          <p:cNvSpPr txBox="1"/>
          <p:nvPr userDrawn="1"/>
        </p:nvSpPr>
        <p:spPr>
          <a:xfrm>
            <a:off x="7424737" y="353251"/>
            <a:ext cx="3049147" cy="338554"/>
          </a:xfrm>
          <a:prstGeom prst="rect">
            <a:avLst/>
          </a:prstGeom>
          <a:noFill/>
        </p:spPr>
        <p:txBody>
          <a:bodyPr wrap="square">
            <a:spAutoFit/>
          </a:bodyPr>
          <a:lstStyle/>
          <a:p>
            <a:pPr algn="r">
              <a:lnSpc>
                <a:spcPct val="100000"/>
              </a:lnSpc>
            </a:pPr>
            <a:r>
              <a:rPr lang="pt-BR" sz="1600" b="1" spc="0" dirty="0">
                <a:solidFill>
                  <a:schemeClr val="tx1">
                    <a:lumMod val="75000"/>
                    <a:lumOff val="25000"/>
                  </a:schemeClr>
                </a:solidFill>
                <a:latin typeface="Calibri" panose="020F0502020204030204" pitchFamily="34" charset="0"/>
              </a:rPr>
              <a:t>2ª série</a:t>
            </a:r>
          </a:p>
        </p:txBody>
      </p:sp>
      <p:sp>
        <p:nvSpPr>
          <p:cNvPr id="10" name="CaixaDeTexto 9">
            <a:extLst>
              <a:ext uri="{FF2B5EF4-FFF2-40B4-BE49-F238E27FC236}">
                <a16:creationId xmlns:a16="http://schemas.microsoft.com/office/drawing/2014/main" id="{93A84C54-393C-E2C7-E1A5-544F54F10356}"/>
              </a:ext>
            </a:extLst>
          </p:cNvPr>
          <p:cNvSpPr txBox="1"/>
          <p:nvPr userDrawn="1"/>
        </p:nvSpPr>
        <p:spPr>
          <a:xfrm>
            <a:off x="253714" y="340296"/>
            <a:ext cx="5600821" cy="400110"/>
          </a:xfrm>
          <a:prstGeom prst="rect">
            <a:avLst/>
          </a:prstGeom>
          <a:noFill/>
        </p:spPr>
        <p:txBody>
          <a:bodyPr wrap="square">
            <a:spAutoFit/>
          </a:bodyPr>
          <a:lstStyle/>
          <a:p>
            <a:pPr>
              <a:lnSpc>
                <a:spcPct val="100000"/>
              </a:lnSpc>
            </a:pPr>
            <a:r>
              <a:rPr lang="pt-BR" sz="2000" b="1" spc="0" dirty="0">
                <a:solidFill>
                  <a:srgbClr val="0070C0"/>
                </a:solidFill>
                <a:latin typeface="Calibri" panose="020F0502020204030204" pitchFamily="34" charset="0"/>
              </a:rPr>
              <a:t>Inteligência Artificial </a:t>
            </a:r>
          </a:p>
        </p:txBody>
      </p:sp>
      <p:sp>
        <p:nvSpPr>
          <p:cNvPr id="2" name="Espaço Reservado para Número de Slide 5">
            <a:extLst>
              <a:ext uri="{FF2B5EF4-FFF2-40B4-BE49-F238E27FC236}">
                <a16:creationId xmlns:a16="http://schemas.microsoft.com/office/drawing/2014/main" id="{553BEBAF-73C8-8E51-00C4-AE5C4134C048}"/>
              </a:ext>
            </a:extLst>
          </p:cNvPr>
          <p:cNvSpPr>
            <a:spLocks noGrp="1"/>
          </p:cNvSpPr>
          <p:nvPr>
            <p:ph type="sldNum" sz="quarter" idx="12"/>
          </p:nvPr>
        </p:nvSpPr>
        <p:spPr>
          <a:xfrm>
            <a:off x="11536356" y="6377665"/>
            <a:ext cx="666008" cy="365125"/>
          </a:xfrm>
          <a:prstGeom prst="rect">
            <a:avLst/>
          </a:prstGeom>
        </p:spPr>
        <p:txBody>
          <a:bodyPr/>
          <a:lstStyle>
            <a:lvl1pPr algn="ctr">
              <a:defRPr sz="1400" b="1">
                <a:latin typeface="Calibri" panose="020F0502020204030204" pitchFamily="34" charset="0"/>
                <a:ea typeface="Calibri" panose="020F0502020204030204" pitchFamily="34" charset="0"/>
                <a:cs typeface="Calibri" panose="020F0502020204030204" pitchFamily="34" charset="0"/>
              </a:defRPr>
            </a:lvl1pPr>
          </a:lstStyle>
          <a:p>
            <a:fld id="{70C6A757-BE4A-5443-B13C-FA1C9C90D550}" type="slidenum">
              <a:rPr lang="pt-BR" smtClean="0"/>
              <a:pPr/>
              <a:t>‹nº›</a:t>
            </a:fld>
            <a:endParaRPr lang="pt-BR" dirty="0"/>
          </a:p>
        </p:txBody>
      </p:sp>
    </p:spTree>
    <p:extLst>
      <p:ext uri="{BB962C8B-B14F-4D97-AF65-F5344CB8AC3E}">
        <p14:creationId xmlns:p14="http://schemas.microsoft.com/office/powerpoint/2010/main" val="1268989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9" name="Imagem 8" descr="Interface gráfica do usuário, Aplicativo&#10;&#10;Descrição gerada automaticamente">
            <a:extLst>
              <a:ext uri="{FF2B5EF4-FFF2-40B4-BE49-F238E27FC236}">
                <a16:creationId xmlns:a16="http://schemas.microsoft.com/office/drawing/2014/main" id="{C7867592-E713-EB76-CC0E-49BA6E8E0D6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156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BBFD6873-A638-CE3F-D24C-642BD944B536}"/>
              </a:ext>
            </a:extLst>
          </p:cNvPr>
          <p:cNvPicPr>
            <a:picLocks noChangeAspect="1"/>
          </p:cNvPicPr>
          <p:nvPr userDrawn="1"/>
        </p:nvPicPr>
        <p:blipFill>
          <a:blip r:embed="rId2"/>
          <a:stretch>
            <a:fillRect/>
          </a:stretch>
        </p:blipFill>
        <p:spPr>
          <a:xfrm>
            <a:off x="2468" y="0"/>
            <a:ext cx="12187064" cy="6858000"/>
          </a:xfrm>
          <a:prstGeom prst="rect">
            <a:avLst/>
          </a:prstGeom>
        </p:spPr>
      </p:pic>
      <p:sp>
        <p:nvSpPr>
          <p:cNvPr id="6" name="CaixaDeTexto 5">
            <a:extLst>
              <a:ext uri="{FF2B5EF4-FFF2-40B4-BE49-F238E27FC236}">
                <a16:creationId xmlns:a16="http://schemas.microsoft.com/office/drawing/2014/main" id="{59FDF86E-022C-184F-48CD-63D8A0C2E9F5}"/>
              </a:ext>
            </a:extLst>
          </p:cNvPr>
          <p:cNvSpPr txBox="1"/>
          <p:nvPr userDrawn="1"/>
        </p:nvSpPr>
        <p:spPr>
          <a:xfrm>
            <a:off x="7424737" y="353251"/>
            <a:ext cx="3049147" cy="338554"/>
          </a:xfrm>
          <a:prstGeom prst="rect">
            <a:avLst/>
          </a:prstGeom>
          <a:noFill/>
        </p:spPr>
        <p:txBody>
          <a:bodyPr wrap="square">
            <a:spAutoFit/>
          </a:bodyPr>
          <a:lstStyle/>
          <a:p>
            <a:pPr algn="r">
              <a:lnSpc>
                <a:spcPct val="100000"/>
              </a:lnSpc>
            </a:pPr>
            <a:r>
              <a:rPr lang="pt-BR" sz="1600" b="1" spc="0" dirty="0">
                <a:solidFill>
                  <a:schemeClr val="tx1">
                    <a:lumMod val="75000"/>
                    <a:lumOff val="25000"/>
                  </a:schemeClr>
                </a:solidFill>
                <a:latin typeface="Calibri" panose="020F0502020204030204" pitchFamily="34" charset="0"/>
              </a:rPr>
              <a:t>2ª série</a:t>
            </a:r>
          </a:p>
        </p:txBody>
      </p:sp>
      <p:sp>
        <p:nvSpPr>
          <p:cNvPr id="10" name="CaixaDeTexto 9">
            <a:extLst>
              <a:ext uri="{FF2B5EF4-FFF2-40B4-BE49-F238E27FC236}">
                <a16:creationId xmlns:a16="http://schemas.microsoft.com/office/drawing/2014/main" id="{93A84C54-393C-E2C7-E1A5-544F54F10356}"/>
              </a:ext>
            </a:extLst>
          </p:cNvPr>
          <p:cNvSpPr txBox="1"/>
          <p:nvPr userDrawn="1"/>
        </p:nvSpPr>
        <p:spPr>
          <a:xfrm>
            <a:off x="253714" y="340296"/>
            <a:ext cx="5600821" cy="369332"/>
          </a:xfrm>
          <a:prstGeom prst="rect">
            <a:avLst/>
          </a:prstGeom>
          <a:noFill/>
        </p:spPr>
        <p:txBody>
          <a:bodyPr wrap="square">
            <a:spAutoFit/>
          </a:bodyPr>
          <a:lstStyle/>
          <a:p>
            <a:pPr>
              <a:lnSpc>
                <a:spcPct val="100000"/>
              </a:lnSpc>
            </a:pPr>
            <a:r>
              <a:rPr lang="pt-BR" sz="1800" b="1" spc="0" dirty="0">
                <a:solidFill>
                  <a:srgbClr val="0070C0"/>
                </a:solidFill>
                <a:latin typeface="Calibri" panose="020F0502020204030204" pitchFamily="34" charset="0"/>
              </a:rPr>
              <a:t>Inteligência Artificial</a:t>
            </a:r>
          </a:p>
        </p:txBody>
      </p:sp>
      <p:sp>
        <p:nvSpPr>
          <p:cNvPr id="2" name="Espaço Reservado para Número de Slide 5">
            <a:extLst>
              <a:ext uri="{FF2B5EF4-FFF2-40B4-BE49-F238E27FC236}">
                <a16:creationId xmlns:a16="http://schemas.microsoft.com/office/drawing/2014/main" id="{553BEBAF-73C8-8E51-00C4-AE5C4134C048}"/>
              </a:ext>
            </a:extLst>
          </p:cNvPr>
          <p:cNvSpPr>
            <a:spLocks noGrp="1"/>
          </p:cNvSpPr>
          <p:nvPr>
            <p:ph type="sldNum" sz="quarter" idx="12"/>
          </p:nvPr>
        </p:nvSpPr>
        <p:spPr>
          <a:xfrm>
            <a:off x="11536356" y="6393707"/>
            <a:ext cx="666008" cy="365125"/>
          </a:xfrm>
          <a:prstGeom prst="rect">
            <a:avLst/>
          </a:prstGeom>
        </p:spPr>
        <p:txBody>
          <a:bodyPr/>
          <a:lstStyle>
            <a:lvl1pPr algn="ctr">
              <a:defRPr sz="1400" b="1">
                <a:latin typeface="Calibri" panose="020F0502020204030204" pitchFamily="34" charset="0"/>
                <a:ea typeface="Calibri" panose="020F0502020204030204" pitchFamily="34" charset="0"/>
                <a:cs typeface="Calibri" panose="020F0502020204030204" pitchFamily="34" charset="0"/>
              </a:defRPr>
            </a:lvl1pPr>
          </a:lstStyle>
          <a:p>
            <a:fld id="{70C6A757-BE4A-5443-B13C-FA1C9C90D550}" type="slidenum">
              <a:rPr lang="pt-BR" smtClean="0"/>
              <a:pPr/>
              <a:t>‹nº›</a:t>
            </a:fld>
            <a:endParaRPr lang="pt-BR" dirty="0"/>
          </a:p>
        </p:txBody>
      </p:sp>
      <p:sp>
        <p:nvSpPr>
          <p:cNvPr id="3" name="Rectangle 2">
            <a:extLst>
              <a:ext uri="{FF2B5EF4-FFF2-40B4-BE49-F238E27FC236}">
                <a16:creationId xmlns:a16="http://schemas.microsoft.com/office/drawing/2014/main" id="{8C800983-92A6-2745-ACDD-88AAE856D12D}"/>
              </a:ext>
            </a:extLst>
          </p:cNvPr>
          <p:cNvSpPr>
            <a:spLocks noGrp="1" noChangeArrowheads="1"/>
          </p:cNvSpPr>
          <p:nvPr>
            <p:ph type="title"/>
          </p:nvPr>
        </p:nvSpPr>
        <p:spPr>
          <a:xfrm>
            <a:off x="838200" y="888521"/>
            <a:ext cx="10515600" cy="802167"/>
          </a:xfrm>
          <a:prstGeom prst="rect">
            <a:avLst/>
          </a:prstGeom>
        </p:spPr>
        <p:txBody>
          <a:bodyPr/>
          <a:lstStyle>
            <a:lvl1pPr>
              <a:defRPr sz="4000"/>
            </a:lvl1pPr>
          </a:lstStyle>
          <a:p>
            <a:pPr marL="0" indent="0" eaLnBrk="1" hangingPunct="1">
              <a:buFont typeface="Arial" panose="020B0604020202020204" pitchFamily="34" charset="0"/>
              <a:buNone/>
              <a:defRPr/>
            </a:pPr>
            <a:endParaRPr lang="pt-BR" altLang="pt-BR" dirty="0"/>
          </a:p>
        </p:txBody>
      </p:sp>
      <p:sp>
        <p:nvSpPr>
          <p:cNvPr id="4" name="Rectangle 3">
            <a:extLst>
              <a:ext uri="{FF2B5EF4-FFF2-40B4-BE49-F238E27FC236}">
                <a16:creationId xmlns:a16="http://schemas.microsoft.com/office/drawing/2014/main" id="{5B0113A5-9ACE-93C8-56AF-ECCEA8361EF3}"/>
              </a:ext>
            </a:extLst>
          </p:cNvPr>
          <p:cNvSpPr>
            <a:spLocks noGrp="1" noChangeArrowheads="1"/>
          </p:cNvSpPr>
          <p:nvPr>
            <p:ph sz="quarter" idx="13"/>
          </p:nvPr>
        </p:nvSpPr>
        <p:spPr>
          <a:xfrm>
            <a:off x="1000664" y="2156604"/>
            <a:ext cx="10213676" cy="4155295"/>
          </a:xfrm>
          <a:prstGeom prst="rect">
            <a:avLst/>
          </a:prstGeom>
        </p:spPr>
        <p:txBody>
          <a:bodyPr/>
          <a:lstStyle/>
          <a:p>
            <a:pPr marL="0" indent="0" eaLnBrk="1" hangingPunct="1">
              <a:buNone/>
            </a:pPr>
            <a:endParaRPr lang="pt-BR" altLang="pt-BR" sz="2800" dirty="0">
              <a:solidFill>
                <a:schemeClr val="tx1"/>
              </a:solidFill>
            </a:endParaRPr>
          </a:p>
        </p:txBody>
      </p:sp>
    </p:spTree>
    <p:extLst>
      <p:ext uri="{BB962C8B-B14F-4D97-AF65-F5344CB8AC3E}">
        <p14:creationId xmlns:p14="http://schemas.microsoft.com/office/powerpoint/2010/main" val="3124069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ítulo e 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52E2A3-AA58-5A3C-5FFB-D78CE3BE4167}"/>
              </a:ext>
            </a:extLst>
          </p:cNvPr>
          <p:cNvSpPr>
            <a:spLocks noGrp="1"/>
          </p:cNvSpPr>
          <p:nvPr>
            <p:ph type="title"/>
          </p:nvPr>
        </p:nvSpPr>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E037456A-DEE6-48DD-352B-7336A3755D77}"/>
              </a:ext>
            </a:extLst>
          </p:cNvPr>
          <p:cNvSpPr>
            <a:spLocks noGrp="1"/>
          </p:cNvSpPr>
          <p:nvPr>
            <p:ph type="body"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C679DAD-F1B2-3528-9FA4-B6B2E60DB95A}"/>
              </a:ext>
            </a:extLst>
          </p:cNvPr>
          <p:cNvSpPr>
            <a:spLocks noGrp="1"/>
          </p:cNvSpPr>
          <p:nvPr>
            <p:ph type="dt" sz="half" idx="10"/>
          </p:nvPr>
        </p:nvSpPr>
        <p:spPr/>
        <p:txBody>
          <a:bodyPr/>
          <a:lstStyle/>
          <a:p>
            <a:endParaRPr lang="pt-BR"/>
          </a:p>
        </p:txBody>
      </p:sp>
      <p:sp>
        <p:nvSpPr>
          <p:cNvPr id="5" name="Espaço Reservado para Rodapé 4">
            <a:extLst>
              <a:ext uri="{FF2B5EF4-FFF2-40B4-BE49-F238E27FC236}">
                <a16:creationId xmlns:a16="http://schemas.microsoft.com/office/drawing/2014/main" id="{5AEDE472-F7BB-2097-047D-83AED47C4B4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C7A4E09-7586-ACAF-4107-E40B90A711C2}"/>
              </a:ext>
            </a:extLst>
          </p:cNvPr>
          <p:cNvSpPr>
            <a:spLocks noGrp="1"/>
          </p:cNvSpPr>
          <p:nvPr>
            <p:ph type="sldNum" sz="quarter" idx="12"/>
          </p:nvPr>
        </p:nvSpPr>
        <p:spPr/>
        <p:txBody>
          <a:bodyPr/>
          <a:lstStyle/>
          <a:p>
            <a:fld id="{E7EB3B8A-7DF7-4B23-8BC0-57E817D63BAA}" type="slidenum">
              <a:rPr lang="pt-BR" smtClean="0"/>
              <a:t>‹nº›</a:t>
            </a:fld>
            <a:endParaRPr lang="pt-BR"/>
          </a:p>
        </p:txBody>
      </p:sp>
    </p:spTree>
    <p:extLst>
      <p:ext uri="{BB962C8B-B14F-4D97-AF65-F5344CB8AC3E}">
        <p14:creationId xmlns:p14="http://schemas.microsoft.com/office/powerpoint/2010/main" val="3650850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49FAF-8A5F-4451-1196-C5F5E659E796}"/>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3365B3F4-C2CF-AD9D-6300-81A495F756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DEE762CB-2A83-4F4C-3491-874046AA44AD}"/>
              </a:ext>
            </a:extLst>
          </p:cNvPr>
          <p:cNvSpPr>
            <a:spLocks noGrp="1"/>
          </p:cNvSpPr>
          <p:nvPr>
            <p:ph type="dt" sz="half" idx="10"/>
          </p:nvPr>
        </p:nvSpPr>
        <p:spPr/>
        <p:txBody>
          <a:bodyPr/>
          <a:lstStyle/>
          <a:p>
            <a:fld id="{299623A5-D3EC-48B3-9617-EF2F5B711033}" type="datetimeFigureOut">
              <a:rPr lang="pt-BR" smtClean="0"/>
              <a:t>19/08/2024</a:t>
            </a:fld>
            <a:endParaRPr lang="pt-BR"/>
          </a:p>
        </p:txBody>
      </p:sp>
      <p:sp>
        <p:nvSpPr>
          <p:cNvPr id="5" name="Espaço Reservado para Rodapé 4">
            <a:extLst>
              <a:ext uri="{FF2B5EF4-FFF2-40B4-BE49-F238E27FC236}">
                <a16:creationId xmlns:a16="http://schemas.microsoft.com/office/drawing/2014/main" id="{80BBF9C1-74C0-5E25-DAB3-01085E2235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6B3B940-984A-99E8-AB34-4D51A5E88138}"/>
              </a:ext>
            </a:extLst>
          </p:cNvPr>
          <p:cNvSpPr>
            <a:spLocks noGrp="1"/>
          </p:cNvSpPr>
          <p:nvPr>
            <p:ph type="sldNum" sz="quarter" idx="12"/>
          </p:nvPr>
        </p:nvSpPr>
        <p:spPr/>
        <p:txBody>
          <a:bodyPr/>
          <a:lstStyle/>
          <a:p>
            <a:fld id="{11ED0A4C-2A2A-41F4-A3F6-C9AED08A11E4}" type="slidenum">
              <a:rPr lang="pt-BR" smtClean="0"/>
              <a:t>‹nº›</a:t>
            </a:fld>
            <a:endParaRPr lang="pt-BR"/>
          </a:p>
        </p:txBody>
      </p:sp>
    </p:spTree>
    <p:extLst>
      <p:ext uri="{BB962C8B-B14F-4D97-AF65-F5344CB8AC3E}">
        <p14:creationId xmlns:p14="http://schemas.microsoft.com/office/powerpoint/2010/main" val="1115343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2_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ECE349-B034-9DCF-10FC-B18365B65BD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BFBA48B-11AE-B8EF-DB1F-569A56838EC4}"/>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6965B3C-33A8-7CBE-388D-6B45B788A88B}"/>
              </a:ext>
            </a:extLst>
          </p:cNvPr>
          <p:cNvSpPr>
            <a:spLocks noGrp="1"/>
          </p:cNvSpPr>
          <p:nvPr>
            <p:ph type="dt" sz="half" idx="10"/>
          </p:nvPr>
        </p:nvSpPr>
        <p:spPr/>
        <p:txBody>
          <a:bodyPr/>
          <a:lstStyle/>
          <a:p>
            <a:fld id="{299623A5-D3EC-48B3-9617-EF2F5B711033}" type="datetimeFigureOut">
              <a:rPr lang="pt-BR" smtClean="0"/>
              <a:t>19/08/2024</a:t>
            </a:fld>
            <a:endParaRPr lang="pt-BR"/>
          </a:p>
        </p:txBody>
      </p:sp>
      <p:sp>
        <p:nvSpPr>
          <p:cNvPr id="5" name="Espaço Reservado para Rodapé 4">
            <a:extLst>
              <a:ext uri="{FF2B5EF4-FFF2-40B4-BE49-F238E27FC236}">
                <a16:creationId xmlns:a16="http://schemas.microsoft.com/office/drawing/2014/main" id="{DD36E628-6F63-F916-1911-BC2D85F8FB4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68EC0F8-1359-9DAD-4F56-3613EEFB1C9E}"/>
              </a:ext>
            </a:extLst>
          </p:cNvPr>
          <p:cNvSpPr>
            <a:spLocks noGrp="1"/>
          </p:cNvSpPr>
          <p:nvPr>
            <p:ph type="sldNum" sz="quarter" idx="12"/>
          </p:nvPr>
        </p:nvSpPr>
        <p:spPr/>
        <p:txBody>
          <a:bodyPr/>
          <a:lstStyle/>
          <a:p>
            <a:fld id="{11ED0A4C-2A2A-41F4-A3F6-C9AED08A11E4}" type="slidenum">
              <a:rPr lang="pt-BR" smtClean="0"/>
              <a:t>‹nº›</a:t>
            </a:fld>
            <a:endParaRPr lang="pt-BR"/>
          </a:p>
        </p:txBody>
      </p:sp>
    </p:spTree>
    <p:extLst>
      <p:ext uri="{BB962C8B-B14F-4D97-AF65-F5344CB8AC3E}">
        <p14:creationId xmlns:p14="http://schemas.microsoft.com/office/powerpoint/2010/main" val="96620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518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60" r:id="rId4"/>
    <p:sldLayoutId id="2147483661" r:id="rId5"/>
    <p:sldLayoutId id="2147483662" r:id="rId6"/>
    <p:sldLayoutId id="214748366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C65863E0-36B0-8935-13B7-A71F1C4DBE05}"/>
              </a:ext>
            </a:extLst>
          </p:cNvPr>
          <p:cNvSpPr txBox="1">
            <a:spLocks/>
          </p:cNvSpPr>
          <p:nvPr/>
        </p:nvSpPr>
        <p:spPr>
          <a:xfrm>
            <a:off x="1743199" y="4785715"/>
            <a:ext cx="6545777" cy="1775441"/>
          </a:xfrm>
          <a:prstGeom prst="rect">
            <a:avLst/>
          </a:prstGeom>
        </p:spPr>
        <p:txBody>
          <a:bodyPr/>
          <a:lstStyle>
            <a:lvl1pPr algn="l" defTabSz="914400" rtl="0" eaLnBrk="1" latinLnBrk="0" hangingPunct="1">
              <a:lnSpc>
                <a:spcPct val="90000"/>
              </a:lnSpc>
              <a:spcBef>
                <a:spcPct val="0"/>
              </a:spcBef>
              <a:buNone/>
              <a:defRPr sz="4400" b="1" kern="1200" spc="0">
                <a:solidFill>
                  <a:srgbClr val="174C8A"/>
                </a:solidFill>
                <a:latin typeface="Montserrat" pitchFamily="2" charset="77"/>
                <a:ea typeface="+mj-ea"/>
                <a:cs typeface="+mj-cs"/>
              </a:defRPr>
            </a:lvl1pPr>
          </a:lstStyle>
          <a:p>
            <a:endParaRPr lang="pt-BR" dirty="0">
              <a:latin typeface="Calibri" panose="020F0502020204030204" pitchFamily="34" charset="0"/>
            </a:endParaRPr>
          </a:p>
        </p:txBody>
      </p:sp>
      <p:sp>
        <p:nvSpPr>
          <p:cNvPr id="6" name="Título 3">
            <a:extLst>
              <a:ext uri="{FF2B5EF4-FFF2-40B4-BE49-F238E27FC236}">
                <a16:creationId xmlns:a16="http://schemas.microsoft.com/office/drawing/2014/main" id="{810F647F-641F-298C-3121-F20E30459A01}"/>
              </a:ext>
            </a:extLst>
          </p:cNvPr>
          <p:cNvSpPr txBox="1">
            <a:spLocks/>
          </p:cNvSpPr>
          <p:nvPr/>
        </p:nvSpPr>
        <p:spPr>
          <a:xfrm>
            <a:off x="1743199" y="4785716"/>
            <a:ext cx="6545777" cy="1775441"/>
          </a:xfrm>
          <a:prstGeom prst="rect">
            <a:avLst/>
          </a:prstGeom>
        </p:spPr>
        <p:txBody>
          <a:bodyPr/>
          <a:lstStyle>
            <a:lvl1pPr algn="l" defTabSz="914400" rtl="0" eaLnBrk="1" latinLnBrk="0" hangingPunct="1">
              <a:lnSpc>
                <a:spcPct val="90000"/>
              </a:lnSpc>
              <a:spcBef>
                <a:spcPct val="0"/>
              </a:spcBef>
              <a:buNone/>
              <a:defRPr sz="4400" b="1" kern="1200" spc="0">
                <a:solidFill>
                  <a:srgbClr val="174C8A"/>
                </a:solidFill>
                <a:latin typeface="Montserrat" pitchFamily="2" charset="77"/>
                <a:ea typeface="+mj-ea"/>
                <a:cs typeface="+mj-cs"/>
              </a:defRPr>
            </a:lvl1pPr>
          </a:lstStyle>
          <a:p>
            <a:endParaRPr lang="pt-BR" dirty="0">
              <a:latin typeface="Calibri" panose="020F0502020204030204" pitchFamily="34" charset="0"/>
            </a:endParaRPr>
          </a:p>
        </p:txBody>
      </p:sp>
      <p:sp>
        <p:nvSpPr>
          <p:cNvPr id="4" name="Título 1">
            <a:extLst>
              <a:ext uri="{FF2B5EF4-FFF2-40B4-BE49-F238E27FC236}">
                <a16:creationId xmlns:a16="http://schemas.microsoft.com/office/drawing/2014/main" id="{518841DE-9236-4E39-8396-26F598773902}"/>
              </a:ext>
            </a:extLst>
          </p:cNvPr>
          <p:cNvSpPr txBox="1">
            <a:spLocks/>
          </p:cNvSpPr>
          <p:nvPr/>
        </p:nvSpPr>
        <p:spPr>
          <a:xfrm>
            <a:off x="2286000" y="5617010"/>
            <a:ext cx="2333501" cy="385930"/>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pt-BR" sz="2000" b="1" dirty="0">
                <a:solidFill>
                  <a:schemeClr val="tx1">
                    <a:lumMod val="75000"/>
                    <a:lumOff val="25000"/>
                  </a:schemeClr>
                </a:solidFill>
                <a:latin typeface="Calibri" panose="020F0502020204030204" pitchFamily="34" charset="0"/>
              </a:rPr>
              <a:t>08</a:t>
            </a:r>
            <a:r>
              <a:rPr lang="pt-BR" sz="2000" b="1" spc="0" dirty="0">
                <a:solidFill>
                  <a:schemeClr val="tx1">
                    <a:lumMod val="75000"/>
                    <a:lumOff val="25000"/>
                  </a:schemeClr>
                </a:solidFill>
                <a:latin typeface="Calibri" panose="020F0502020204030204" pitchFamily="34" charset="0"/>
              </a:rPr>
              <a:t>/08/2024</a:t>
            </a:r>
          </a:p>
        </p:txBody>
      </p:sp>
      <p:sp>
        <p:nvSpPr>
          <p:cNvPr id="2" name="Título 1">
            <a:extLst>
              <a:ext uri="{FF2B5EF4-FFF2-40B4-BE49-F238E27FC236}">
                <a16:creationId xmlns:a16="http://schemas.microsoft.com/office/drawing/2014/main" id="{42B9F6CB-C4BF-C1AB-87F2-F1A1C976794B}"/>
              </a:ext>
            </a:extLst>
          </p:cNvPr>
          <p:cNvSpPr txBox="1">
            <a:spLocks/>
          </p:cNvSpPr>
          <p:nvPr/>
        </p:nvSpPr>
        <p:spPr>
          <a:xfrm>
            <a:off x="1871663" y="4779837"/>
            <a:ext cx="3100387" cy="385930"/>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pt-BR" sz="2000" b="1" spc="0" dirty="0">
                <a:solidFill>
                  <a:schemeClr val="tx1">
                    <a:lumMod val="75000"/>
                    <a:lumOff val="25000"/>
                  </a:schemeClr>
                </a:solidFill>
              </a:rPr>
              <a:t>Rildo Oliveira</a:t>
            </a:r>
          </a:p>
        </p:txBody>
      </p:sp>
      <p:sp>
        <p:nvSpPr>
          <p:cNvPr id="3" name="Título 1">
            <a:extLst>
              <a:ext uri="{FF2B5EF4-FFF2-40B4-BE49-F238E27FC236}">
                <a16:creationId xmlns:a16="http://schemas.microsoft.com/office/drawing/2014/main" id="{6CD6A107-0F34-A208-F0CC-38D432087FEC}"/>
              </a:ext>
            </a:extLst>
          </p:cNvPr>
          <p:cNvSpPr txBox="1">
            <a:spLocks/>
          </p:cNvSpPr>
          <p:nvPr/>
        </p:nvSpPr>
        <p:spPr>
          <a:xfrm>
            <a:off x="1871663" y="3232577"/>
            <a:ext cx="7617112" cy="1288794"/>
          </a:xfrm>
          <a:prstGeom prst="rect">
            <a:avLst/>
          </a:prstGeom>
        </p:spPr>
        <p:txBody>
          <a:bodyPr/>
          <a:lstStyle>
            <a:lvl1pPr algn="l" defTabSz="914400" rtl="0" eaLnBrk="1" latinLnBrk="0" hangingPunct="1">
              <a:lnSpc>
                <a:spcPct val="90000"/>
              </a:lnSpc>
              <a:spcBef>
                <a:spcPct val="0"/>
              </a:spcBef>
              <a:buNone/>
              <a:defRPr sz="4400" b="1" kern="1200" spc="0">
                <a:solidFill>
                  <a:srgbClr val="174C8A"/>
                </a:solidFill>
                <a:latin typeface="Montserrat" pitchFamily="2" charset="77"/>
                <a:ea typeface="+mj-ea"/>
                <a:cs typeface="+mj-cs"/>
              </a:defRPr>
            </a:lvl1pPr>
          </a:lstStyle>
          <a:p>
            <a:r>
              <a:rPr lang="pt-BR" sz="4800" dirty="0">
                <a:latin typeface="Calibri" panose="020F0502020204030204" pitchFamily="34" charset="0"/>
                <a:cs typeface="Calibri" panose="020F0502020204030204" pitchFamily="34" charset="0"/>
              </a:rPr>
              <a:t>Viralidade na internet</a:t>
            </a:r>
          </a:p>
        </p:txBody>
      </p:sp>
    </p:spTree>
    <p:extLst>
      <p:ext uri="{BB962C8B-B14F-4D97-AF65-F5344CB8AC3E}">
        <p14:creationId xmlns:p14="http://schemas.microsoft.com/office/powerpoint/2010/main" val="2869650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D24BE8-E9E4-2EE6-03C1-80FE6B00AE60}"/>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Geração de Conteúdo por IA</a:t>
            </a:r>
          </a:p>
        </p:txBody>
      </p:sp>
      <p:sp>
        <p:nvSpPr>
          <p:cNvPr id="3" name="Espaço Reservado para Texto 2">
            <a:extLst>
              <a:ext uri="{FF2B5EF4-FFF2-40B4-BE49-F238E27FC236}">
                <a16:creationId xmlns:a16="http://schemas.microsoft.com/office/drawing/2014/main" id="{4897A5C6-48F7-E8E1-4BCF-89124949FC3E}"/>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Modelos de IA, como GPT-4, são treinados em vastos conjuntos de dados para produzir conteúdo coerente e relevante em diversos contextos. Essa tecnologia permite a criação rápida e escalável de conteúdo, desde artigos de notícias até postagens em redes sociais e campanhas publicitárias. </a:t>
            </a:r>
          </a:p>
          <a:p>
            <a:pPr marL="0" marR="0" lvl="0" indent="0" rtl="0">
              <a:buNone/>
            </a:pPr>
            <a:endParaRPr lang="pt-BR" b="0" i="0" u="none" strike="noStrike" kern="100" baseline="0" dirty="0">
              <a:solidFill>
                <a:srgbClr val="000000"/>
              </a:solidFill>
              <a:latin typeface="+mn-lt"/>
            </a:endParaRPr>
          </a:p>
        </p:txBody>
      </p:sp>
    </p:spTree>
    <p:extLst>
      <p:ext uri="{BB962C8B-B14F-4D97-AF65-F5344CB8AC3E}">
        <p14:creationId xmlns:p14="http://schemas.microsoft.com/office/powerpoint/2010/main" val="1458155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7EBC74-F24E-0CAE-900F-9273B8B1E026}"/>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Exemplos de Conteúdo Viral Criado por IA</a:t>
            </a:r>
          </a:p>
        </p:txBody>
      </p:sp>
      <p:sp>
        <p:nvSpPr>
          <p:cNvPr id="3" name="Espaço Reservado para Texto 2">
            <a:extLst>
              <a:ext uri="{FF2B5EF4-FFF2-40B4-BE49-F238E27FC236}">
                <a16:creationId xmlns:a16="http://schemas.microsoft.com/office/drawing/2014/main" id="{8FCF187D-D564-6DA4-1BDC-9ADF8BC38600}"/>
              </a:ext>
            </a:extLst>
          </p:cNvPr>
          <p:cNvSpPr>
            <a:spLocks noGrp="1"/>
          </p:cNvSpPr>
          <p:nvPr>
            <p:ph sz="quarter" idx="13"/>
          </p:nvPr>
        </p:nvSpPr>
        <p:spPr/>
        <p:txBody>
          <a:bodyPr/>
          <a:lstStyle/>
          <a:p>
            <a:pPr marL="0" marR="0" lvl="0" indent="0" rtl="0">
              <a:buNone/>
            </a:pPr>
            <a:r>
              <a:rPr lang="pt-BR" b="0" i="0" u="none" strike="noStrike" kern="100" baseline="0">
                <a:solidFill>
                  <a:srgbClr val="000000"/>
                </a:solidFill>
                <a:latin typeface="+mn-lt"/>
              </a:rPr>
              <a:t>Conteúdos virais criados por IA podem variar desde textos e artigos até vídeos e memes. Por exemplo, plataformas de notícias utilizam IA para gerar artigos sobre eventos atuais em tempo real. No YouTube, IA é usada para criar resumos automáticos de vídeos ou gerar conteúdo de entretenimento, como animações e músicas. </a:t>
            </a:r>
          </a:p>
        </p:txBody>
      </p:sp>
    </p:spTree>
    <p:extLst>
      <p:ext uri="{BB962C8B-B14F-4D97-AF65-F5344CB8AC3E}">
        <p14:creationId xmlns:p14="http://schemas.microsoft.com/office/powerpoint/2010/main" val="2643999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D6BA86-71B6-2789-155C-D2F2F08CDEC4}"/>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Vídeos e Imagens</a:t>
            </a:r>
          </a:p>
        </p:txBody>
      </p:sp>
      <p:sp>
        <p:nvSpPr>
          <p:cNvPr id="3" name="Espaço Reservado para Texto 2">
            <a:extLst>
              <a:ext uri="{FF2B5EF4-FFF2-40B4-BE49-F238E27FC236}">
                <a16:creationId xmlns:a16="http://schemas.microsoft.com/office/drawing/2014/main" id="{0CDD7B39-2F63-A284-662A-3703C448FF8D}"/>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IA pode gerar animações, vídeos promocionais e até mesmo trailers de filmes com pouco ou nenhum envolvimento humano. A criação de imagens também inclui a geração de arte digital, memes e infográficos, que são rapidamente compartilháveis e podem atrair grande atenção nas redes sociais.</a:t>
            </a:r>
          </a:p>
          <a:p>
            <a:pPr marL="0" marR="0" lvl="0" indent="0" rtl="0">
              <a:buNone/>
            </a:pPr>
            <a:endParaRPr lang="pt-BR" b="0" i="0" u="none" strike="noStrike" kern="100" baseline="0" dirty="0">
              <a:solidFill>
                <a:srgbClr val="000000"/>
              </a:solidFill>
              <a:latin typeface="+mn-lt"/>
            </a:endParaRPr>
          </a:p>
        </p:txBody>
      </p:sp>
      <p:pic>
        <p:nvPicPr>
          <p:cNvPr id="10242" name="Picture 2" descr="Criar Vídeo Infográfico Animado Online | Renderforest">
            <a:extLst>
              <a:ext uri="{FF2B5EF4-FFF2-40B4-BE49-F238E27FC236}">
                <a16:creationId xmlns:a16="http://schemas.microsoft.com/office/drawing/2014/main" id="{5E78B399-B8E6-2BCE-98F6-34D5D0C32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9875" y="3988339"/>
            <a:ext cx="4055925" cy="249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635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0DD574-8C70-A570-888C-A40D71A8C0A4}"/>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Memes e Postagens em Redes Sociais</a:t>
            </a:r>
          </a:p>
        </p:txBody>
      </p:sp>
      <p:sp>
        <p:nvSpPr>
          <p:cNvPr id="3" name="Espaço Reservado para Texto 2">
            <a:extLst>
              <a:ext uri="{FF2B5EF4-FFF2-40B4-BE49-F238E27FC236}">
                <a16:creationId xmlns:a16="http://schemas.microsoft.com/office/drawing/2014/main" id="{14602925-64FB-F895-8010-FC5BA3D19725}"/>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Esses memes gerados por IA são muitas vezes indistinguíveis dos criados por humanos e podem se espalhar rapidamente nas plataformas de redes sociais devido à sua capacidade de capturar o usuário, provocando risos e engajamento instantâneo.</a:t>
            </a:r>
          </a:p>
          <a:p>
            <a:pPr marL="0" marR="0" lvl="0" indent="0" rtl="0">
              <a:buNone/>
            </a:pPr>
            <a:endParaRPr lang="pt-BR" b="0" i="0" u="none" strike="noStrike" kern="100" baseline="0" dirty="0">
              <a:solidFill>
                <a:srgbClr val="000000"/>
              </a:solidFill>
              <a:latin typeface="+mn-lt"/>
            </a:endParaRPr>
          </a:p>
        </p:txBody>
      </p:sp>
      <p:pic>
        <p:nvPicPr>
          <p:cNvPr id="11266" name="Picture 2" descr="Pode a Inteligência Artificial imitar o nosso sentido de humor online?">
            <a:extLst>
              <a:ext uri="{FF2B5EF4-FFF2-40B4-BE49-F238E27FC236}">
                <a16:creationId xmlns:a16="http://schemas.microsoft.com/office/drawing/2014/main" id="{F006B20C-3FCC-20F2-909B-249419327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640" y="3978613"/>
            <a:ext cx="3953078" cy="263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83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FA32AC-AE60-26C8-EC3E-55AEE3976FEA}"/>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Conteúdo Fake</a:t>
            </a:r>
          </a:p>
        </p:txBody>
      </p:sp>
      <p:sp>
        <p:nvSpPr>
          <p:cNvPr id="3" name="Espaço Reservado para Texto 2">
            <a:extLst>
              <a:ext uri="{FF2B5EF4-FFF2-40B4-BE49-F238E27FC236}">
                <a16:creationId xmlns:a16="http://schemas.microsoft.com/office/drawing/2014/main" id="{773882E9-DFA8-843F-8933-7603EA86FFAB}"/>
              </a:ext>
            </a:extLst>
          </p:cNvPr>
          <p:cNvSpPr>
            <a:spLocks noGrp="1"/>
          </p:cNvSpPr>
          <p:nvPr>
            <p:ph sz="quarter" idx="13"/>
          </p:nvPr>
        </p:nvSpPr>
        <p:spPr/>
        <p:txBody>
          <a:bodyPr/>
          <a:lstStyle/>
          <a:p>
            <a:pPr marL="0" marR="0" lvl="0" indent="0" rtl="0">
              <a:buNone/>
            </a:pPr>
            <a:r>
              <a:rPr lang="pt-BR" b="0" i="0" u="none" strike="noStrike" kern="100" baseline="0">
                <a:solidFill>
                  <a:srgbClr val="000000"/>
                </a:solidFill>
                <a:latin typeface="+mn-lt"/>
              </a:rPr>
              <a:t>Conteúdo falso refere-se a informações que são intencionalmente criadas para enganar, manipular ou induzir o público a acreditar em algo que não é verdade. Isso pode incluir notícias fabricadas, vídeos alterados, imagens manipuladas e textos enganosos. </a:t>
            </a:r>
          </a:p>
        </p:txBody>
      </p:sp>
      <p:pic>
        <p:nvPicPr>
          <p:cNvPr id="12290" name="Picture 2" descr="Hamilton Carvalho | Cinco verdades inconvenientes sobre as fake news">
            <a:extLst>
              <a:ext uri="{FF2B5EF4-FFF2-40B4-BE49-F238E27FC236}">
                <a16:creationId xmlns:a16="http://schemas.microsoft.com/office/drawing/2014/main" id="{33F903C2-3D71-668B-6FD2-3A3306D27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4112" y="4319080"/>
            <a:ext cx="2815797" cy="214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42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8FC2C5-092A-2498-4433-AFD0DB84C535}"/>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Conteúdo Fake</a:t>
            </a:r>
          </a:p>
        </p:txBody>
      </p:sp>
      <p:sp>
        <p:nvSpPr>
          <p:cNvPr id="3" name="Espaço Reservado para Texto 2">
            <a:extLst>
              <a:ext uri="{FF2B5EF4-FFF2-40B4-BE49-F238E27FC236}">
                <a16:creationId xmlns:a16="http://schemas.microsoft.com/office/drawing/2014/main" id="{37D2B6E3-3A23-7F5E-22A5-C34111BCA426}"/>
              </a:ext>
            </a:extLst>
          </p:cNvPr>
          <p:cNvSpPr>
            <a:spLocks noGrp="1"/>
          </p:cNvSpPr>
          <p:nvPr>
            <p:ph sz="quarter" idx="13"/>
          </p:nvPr>
        </p:nvSpPr>
        <p:spPr/>
        <p:txBody>
          <a:bodyPr/>
          <a:lstStyle/>
          <a:p>
            <a:pPr marL="0" marR="0" lvl="0" indent="0" rtl="0">
              <a:buNone/>
            </a:pPr>
            <a:r>
              <a:rPr lang="pt-BR" b="0" i="0" u="none" strike="noStrike" kern="100" baseline="0">
                <a:solidFill>
                  <a:srgbClr val="000000"/>
                </a:solidFill>
                <a:latin typeface="+mn-lt"/>
              </a:rPr>
              <a:t>O conteúdo falso é frequentemente disseminado para influenciar opiniões públicas, promover agendas políticas ou simplesmente gerar lucro através de cliques e compartilhamentos. A detecção e a prevenção de conteúdo falso são desafios significativos no ambiente digital atual, onde a velocidade e o alcance da informação são amplificados pelas redes sociais e outras plataformas online.</a:t>
            </a:r>
          </a:p>
          <a:p>
            <a:pPr marL="0" marR="0" lvl="0" indent="0" rtl="0">
              <a:buNone/>
            </a:pPr>
            <a:endParaRPr lang="pt-BR" b="0" i="0" u="none" strike="noStrike" kern="100" baseline="0">
              <a:solidFill>
                <a:srgbClr val="000000"/>
              </a:solidFill>
              <a:latin typeface="+mn-lt"/>
            </a:endParaRPr>
          </a:p>
          <a:p>
            <a:pPr marL="0" marR="0" lvl="0" indent="0" rtl="0">
              <a:buNone/>
            </a:pPr>
            <a:endParaRPr lang="pt-BR" b="0" i="0" u="none" strike="noStrike" kern="100" baseline="0">
              <a:solidFill>
                <a:srgbClr val="000000"/>
              </a:solidFill>
              <a:latin typeface="+mn-lt"/>
            </a:endParaRPr>
          </a:p>
        </p:txBody>
      </p:sp>
      <p:pic>
        <p:nvPicPr>
          <p:cNvPr id="13314" name="Picture 2" descr="Como identificar e combater as fake news no Brasil? – Jornal da USP">
            <a:extLst>
              <a:ext uri="{FF2B5EF4-FFF2-40B4-BE49-F238E27FC236}">
                <a16:creationId xmlns:a16="http://schemas.microsoft.com/office/drawing/2014/main" id="{5881C510-B02C-624B-E445-F2300F3F2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506" y="4764363"/>
            <a:ext cx="3597613" cy="1888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020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21A0B-46A6-4DFB-6131-9DE7FD838CC1}"/>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Notícias Falsas (Fake News)</a:t>
            </a:r>
          </a:p>
        </p:txBody>
      </p:sp>
      <p:sp>
        <p:nvSpPr>
          <p:cNvPr id="3" name="Espaço Reservado para Texto 2">
            <a:extLst>
              <a:ext uri="{FF2B5EF4-FFF2-40B4-BE49-F238E27FC236}">
                <a16:creationId xmlns:a16="http://schemas.microsoft.com/office/drawing/2014/main" id="{5A16540C-54D7-000B-D1B3-09DE755EC0D7}"/>
              </a:ext>
            </a:extLst>
          </p:cNvPr>
          <p:cNvSpPr>
            <a:spLocks noGrp="1"/>
          </p:cNvSpPr>
          <p:nvPr>
            <p:ph sz="quarter" idx="13"/>
          </p:nvPr>
        </p:nvSpPr>
        <p:spPr>
          <a:xfrm>
            <a:off x="1010392" y="1816136"/>
            <a:ext cx="10213676" cy="4155295"/>
          </a:xfrm>
        </p:spPr>
        <p:txBody>
          <a:bodyPr/>
          <a:lstStyle/>
          <a:p>
            <a:pPr marL="0" marR="0" lvl="0" indent="0" rtl="0">
              <a:buNone/>
            </a:pPr>
            <a:r>
              <a:rPr lang="pt-BR" b="0" i="0" u="none" strike="noStrike" kern="100" baseline="0" dirty="0">
                <a:solidFill>
                  <a:srgbClr val="000000"/>
                </a:solidFill>
                <a:latin typeface="+mn-lt"/>
              </a:rPr>
              <a:t>As notícias falsas são artigos ou reportagens que são deliberadamente fabricadas para enganar. Elas frequentemente imitam o estilo de notícias legítimas para parecerem convincentes. A intenção por trás das fake </a:t>
            </a:r>
            <a:r>
              <a:rPr lang="pt-BR" b="0" i="0" u="none" strike="noStrike" kern="100" baseline="0" dirty="0" err="1">
                <a:solidFill>
                  <a:srgbClr val="000000"/>
                </a:solidFill>
                <a:latin typeface="+mn-lt"/>
              </a:rPr>
              <a:t>news</a:t>
            </a:r>
            <a:r>
              <a:rPr lang="pt-BR" b="0" i="0" u="none" strike="noStrike" kern="100" baseline="0" dirty="0">
                <a:solidFill>
                  <a:srgbClr val="000000"/>
                </a:solidFill>
                <a:latin typeface="+mn-lt"/>
              </a:rPr>
              <a:t> pode variar desde manipular opiniões políticas até gerar cliques em sites de anúncios. </a:t>
            </a:r>
          </a:p>
          <a:p>
            <a:pPr marL="0" marR="0" lvl="0" indent="0" rtl="0">
              <a:buNone/>
            </a:pPr>
            <a:endParaRPr lang="pt-BR" b="0" i="0" u="none" strike="noStrike" kern="100" baseline="0" dirty="0">
              <a:solidFill>
                <a:srgbClr val="000000"/>
              </a:solidFill>
              <a:latin typeface="+mn-lt"/>
            </a:endParaRPr>
          </a:p>
        </p:txBody>
      </p:sp>
      <p:pic>
        <p:nvPicPr>
          <p:cNvPr id="14338" name="Picture 2" descr="Políticos de direita não se retratam por fake news contra pugilista da  Argélia">
            <a:extLst>
              <a:ext uri="{FF2B5EF4-FFF2-40B4-BE49-F238E27FC236}">
                <a16:creationId xmlns:a16="http://schemas.microsoft.com/office/drawing/2014/main" id="{F071C4AD-D7B9-CEEE-43BD-871FE7432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362" y="4102640"/>
            <a:ext cx="3505200" cy="26289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9ED2217-2946-91C7-9776-9C2FBEA6C20D}"/>
              </a:ext>
            </a:extLst>
          </p:cNvPr>
          <p:cNvSpPr txBox="1"/>
          <p:nvPr/>
        </p:nvSpPr>
        <p:spPr>
          <a:xfrm>
            <a:off x="5272391" y="4679004"/>
            <a:ext cx="3239311" cy="1477328"/>
          </a:xfrm>
          <a:prstGeom prst="rect">
            <a:avLst/>
          </a:prstGeom>
          <a:noFill/>
        </p:spPr>
        <p:txBody>
          <a:bodyPr wrap="square" rtlCol="0">
            <a:spAutoFit/>
          </a:bodyPr>
          <a:lstStyle/>
          <a:p>
            <a:r>
              <a:rPr lang="pt-BR" b="0" i="0" dirty="0">
                <a:solidFill>
                  <a:srgbClr val="000000"/>
                </a:solidFill>
                <a:effectLst/>
                <a:highlight>
                  <a:srgbClr val="FFFFFF"/>
                </a:highlight>
                <a:latin typeface="+mj-lt"/>
              </a:rPr>
              <a:t>Pessoas espalharam nas redes sociais informações falsas sobre a boxeadora argelina Imane </a:t>
            </a:r>
            <a:r>
              <a:rPr lang="pt-BR" b="0" i="0" dirty="0" err="1">
                <a:solidFill>
                  <a:srgbClr val="000000"/>
                </a:solidFill>
                <a:effectLst/>
                <a:highlight>
                  <a:srgbClr val="FFFFFF"/>
                </a:highlight>
                <a:latin typeface="+mj-lt"/>
              </a:rPr>
              <a:t>Khelif</a:t>
            </a:r>
            <a:r>
              <a:rPr lang="pt-BR" dirty="0">
                <a:solidFill>
                  <a:srgbClr val="000000"/>
                </a:solidFill>
                <a:highlight>
                  <a:srgbClr val="FFFFFF"/>
                </a:highlight>
                <a:latin typeface="+mj-lt"/>
              </a:rPr>
              <a:t>, questionando sua sexualidade.</a:t>
            </a:r>
            <a:endParaRPr lang="pt-BR" dirty="0">
              <a:latin typeface="+mj-lt"/>
            </a:endParaRPr>
          </a:p>
        </p:txBody>
      </p:sp>
      <p:pic>
        <p:nvPicPr>
          <p:cNvPr id="6" name="Imagem 5">
            <a:extLst>
              <a:ext uri="{FF2B5EF4-FFF2-40B4-BE49-F238E27FC236}">
                <a16:creationId xmlns:a16="http://schemas.microsoft.com/office/drawing/2014/main" id="{1E6FEA7F-20D5-3107-C6A5-6314F44BD34A}"/>
              </a:ext>
            </a:extLst>
          </p:cNvPr>
          <p:cNvPicPr>
            <a:picLocks noChangeAspect="1"/>
          </p:cNvPicPr>
          <p:nvPr/>
        </p:nvPicPr>
        <p:blipFill>
          <a:blip r:embed="rId3"/>
          <a:stretch>
            <a:fillRect/>
          </a:stretch>
        </p:blipFill>
        <p:spPr>
          <a:xfrm>
            <a:off x="8922462" y="4403248"/>
            <a:ext cx="1895740" cy="1981477"/>
          </a:xfrm>
          <a:prstGeom prst="rect">
            <a:avLst/>
          </a:prstGeom>
        </p:spPr>
      </p:pic>
    </p:spTree>
    <p:extLst>
      <p:ext uri="{BB962C8B-B14F-4D97-AF65-F5344CB8AC3E}">
        <p14:creationId xmlns:p14="http://schemas.microsoft.com/office/powerpoint/2010/main" val="181001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FA948-4BF8-EAF2-3481-4F6989D2712A}"/>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Deepfakes</a:t>
            </a:r>
          </a:p>
        </p:txBody>
      </p:sp>
      <p:sp>
        <p:nvSpPr>
          <p:cNvPr id="3" name="Espaço Reservado para Texto 2">
            <a:extLst>
              <a:ext uri="{FF2B5EF4-FFF2-40B4-BE49-F238E27FC236}">
                <a16:creationId xmlns:a16="http://schemas.microsoft.com/office/drawing/2014/main" id="{7891DFFA-5E79-2176-0CF0-3D374F43F289}"/>
              </a:ext>
            </a:extLst>
          </p:cNvPr>
          <p:cNvSpPr>
            <a:spLocks noGrp="1"/>
          </p:cNvSpPr>
          <p:nvPr>
            <p:ph sz="quarter" idx="13"/>
          </p:nvPr>
        </p:nvSpPr>
        <p:spPr/>
        <p:txBody>
          <a:bodyPr/>
          <a:lstStyle/>
          <a:p>
            <a:pPr marL="0" marR="0" lvl="0" indent="0" rtl="0">
              <a:buNone/>
            </a:pPr>
            <a:r>
              <a:rPr lang="pt-BR" b="0" i="0" u="none" strike="noStrike" kern="100" baseline="0">
                <a:solidFill>
                  <a:srgbClr val="000000"/>
                </a:solidFill>
                <a:latin typeface="+mn-lt"/>
              </a:rPr>
              <a:t>Deepfakes são vídeos ou áudios falsificados que utilizam IA para criar representações realistas de pessoas dizendo ou fazendo coisas que nunca aconteceram. Essa tecnologia pode ser usada para criar conteúdo incrivelmente convincente, tornando difícil distinguir o real do falso. </a:t>
            </a:r>
          </a:p>
        </p:txBody>
      </p:sp>
      <p:pic>
        <p:nvPicPr>
          <p:cNvPr id="5" name="Imagem 4">
            <a:extLst>
              <a:ext uri="{FF2B5EF4-FFF2-40B4-BE49-F238E27FC236}">
                <a16:creationId xmlns:a16="http://schemas.microsoft.com/office/drawing/2014/main" id="{7A2457BD-78E2-84CA-57A7-DFD77F417692}"/>
              </a:ext>
            </a:extLst>
          </p:cNvPr>
          <p:cNvPicPr>
            <a:picLocks noChangeAspect="1"/>
          </p:cNvPicPr>
          <p:nvPr/>
        </p:nvPicPr>
        <p:blipFill>
          <a:blip r:embed="rId2"/>
          <a:stretch>
            <a:fillRect/>
          </a:stretch>
        </p:blipFill>
        <p:spPr>
          <a:xfrm>
            <a:off x="3317730" y="4027251"/>
            <a:ext cx="4505954" cy="2715004"/>
          </a:xfrm>
          <a:prstGeom prst="rect">
            <a:avLst/>
          </a:prstGeom>
        </p:spPr>
      </p:pic>
    </p:spTree>
    <p:extLst>
      <p:ext uri="{BB962C8B-B14F-4D97-AF65-F5344CB8AC3E}">
        <p14:creationId xmlns:p14="http://schemas.microsoft.com/office/powerpoint/2010/main" val="3738917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AC2895-44BC-F593-480F-5566786ED450}"/>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Deepfakes</a:t>
            </a:r>
          </a:p>
        </p:txBody>
      </p:sp>
      <p:sp>
        <p:nvSpPr>
          <p:cNvPr id="3" name="Espaço Reservado para Texto 2">
            <a:extLst>
              <a:ext uri="{FF2B5EF4-FFF2-40B4-BE49-F238E27FC236}">
                <a16:creationId xmlns:a16="http://schemas.microsoft.com/office/drawing/2014/main" id="{6402DD2B-161B-0230-ACE3-142EF9AD000D}"/>
              </a:ext>
            </a:extLst>
          </p:cNvPr>
          <p:cNvSpPr>
            <a:spLocks noGrp="1"/>
          </p:cNvSpPr>
          <p:nvPr>
            <p:ph sz="quarter" idx="13"/>
          </p:nvPr>
        </p:nvSpPr>
        <p:spPr>
          <a:xfrm>
            <a:off x="932570" y="1845319"/>
            <a:ext cx="10213676" cy="4155295"/>
          </a:xfrm>
        </p:spPr>
        <p:txBody>
          <a:bodyPr/>
          <a:lstStyle/>
          <a:p>
            <a:pPr marL="0" marR="0" lvl="0" indent="0" rtl="0">
              <a:buNone/>
            </a:pPr>
            <a:r>
              <a:rPr lang="pt-BR" b="0" i="0" u="none" strike="noStrike" kern="100" baseline="0" dirty="0">
                <a:solidFill>
                  <a:srgbClr val="000000"/>
                </a:solidFill>
                <a:latin typeface="+mn-lt"/>
              </a:rPr>
              <a:t>Embora Deepfakes possam ter aplicações legítimas, como na indústria do entretenimento, eles também podem ser usados para fins nefastos, como difamação, fraude ou manipulação política. A crescente sofisticação dessa tecnologia torna a detecção de Deepfakes um desafio contínuo para pesquisadores e reguladores.</a:t>
            </a:r>
          </a:p>
          <a:p>
            <a:pPr marL="0" marR="0" lvl="0" indent="0" rtl="0">
              <a:buNone/>
            </a:pPr>
            <a:endParaRPr lang="pt-BR" b="0" i="0" u="none" strike="noStrike" kern="100" baseline="0" dirty="0">
              <a:solidFill>
                <a:srgbClr val="000000"/>
              </a:solidFill>
              <a:latin typeface="+mn-lt"/>
            </a:endParaRPr>
          </a:p>
        </p:txBody>
      </p:sp>
      <p:pic>
        <p:nvPicPr>
          <p:cNvPr id="5" name="Imagem 4">
            <a:extLst>
              <a:ext uri="{FF2B5EF4-FFF2-40B4-BE49-F238E27FC236}">
                <a16:creationId xmlns:a16="http://schemas.microsoft.com/office/drawing/2014/main" id="{F2F1DCF0-3EA4-298A-F8D1-58219FD4F025}"/>
              </a:ext>
            </a:extLst>
          </p:cNvPr>
          <p:cNvPicPr>
            <a:picLocks noChangeAspect="1"/>
          </p:cNvPicPr>
          <p:nvPr/>
        </p:nvPicPr>
        <p:blipFill>
          <a:blip r:embed="rId2"/>
          <a:stretch>
            <a:fillRect/>
          </a:stretch>
        </p:blipFill>
        <p:spPr>
          <a:xfrm>
            <a:off x="1298275" y="4241260"/>
            <a:ext cx="4224027" cy="2348679"/>
          </a:xfrm>
          <a:prstGeom prst="rect">
            <a:avLst/>
          </a:prstGeom>
        </p:spPr>
      </p:pic>
      <p:sp>
        <p:nvSpPr>
          <p:cNvPr id="6" name="CaixaDeTexto 5">
            <a:extLst>
              <a:ext uri="{FF2B5EF4-FFF2-40B4-BE49-F238E27FC236}">
                <a16:creationId xmlns:a16="http://schemas.microsoft.com/office/drawing/2014/main" id="{946A4F10-EDD8-638F-9C62-954DB8991F26}"/>
              </a:ext>
            </a:extLst>
          </p:cNvPr>
          <p:cNvSpPr txBox="1"/>
          <p:nvPr/>
        </p:nvSpPr>
        <p:spPr>
          <a:xfrm>
            <a:off x="5632317" y="4221805"/>
            <a:ext cx="3365769" cy="923330"/>
          </a:xfrm>
          <a:prstGeom prst="rect">
            <a:avLst/>
          </a:prstGeom>
          <a:noFill/>
        </p:spPr>
        <p:txBody>
          <a:bodyPr wrap="square" rtlCol="0">
            <a:spAutoFit/>
          </a:bodyPr>
          <a:lstStyle/>
          <a:p>
            <a:r>
              <a:rPr lang="pt-BR" b="1" i="0" dirty="0">
                <a:solidFill>
                  <a:srgbClr val="141414"/>
                </a:solidFill>
                <a:effectLst/>
                <a:highlight>
                  <a:srgbClr val="FDFDFD"/>
                </a:highlight>
                <a:latin typeface="+mj-lt"/>
              </a:rPr>
              <a:t>Paul Walker apareceu na tela na pele do agente Brian </a:t>
            </a:r>
            <a:r>
              <a:rPr lang="pt-BR" b="1" i="0" dirty="0" err="1">
                <a:solidFill>
                  <a:srgbClr val="141414"/>
                </a:solidFill>
                <a:effectLst/>
                <a:highlight>
                  <a:srgbClr val="FDFDFD"/>
                </a:highlight>
                <a:latin typeface="+mj-lt"/>
              </a:rPr>
              <a:t>O'Conner</a:t>
            </a:r>
            <a:r>
              <a:rPr lang="pt-BR" b="1" dirty="0">
                <a:solidFill>
                  <a:srgbClr val="141414"/>
                </a:solidFill>
                <a:highlight>
                  <a:srgbClr val="FDFDFD"/>
                </a:highlight>
                <a:latin typeface="+mj-lt"/>
              </a:rPr>
              <a:t>, no filme Velozes e Furiosos 7.</a:t>
            </a:r>
            <a:endParaRPr lang="pt-BR" dirty="0">
              <a:latin typeface="+mj-lt"/>
            </a:endParaRPr>
          </a:p>
        </p:txBody>
      </p:sp>
      <p:pic>
        <p:nvPicPr>
          <p:cNvPr id="8" name="Imagem 7">
            <a:extLst>
              <a:ext uri="{FF2B5EF4-FFF2-40B4-BE49-F238E27FC236}">
                <a16:creationId xmlns:a16="http://schemas.microsoft.com/office/drawing/2014/main" id="{FD28C47D-AF57-EAE0-E73E-1C8626D28975}"/>
              </a:ext>
            </a:extLst>
          </p:cNvPr>
          <p:cNvPicPr>
            <a:picLocks noChangeAspect="1"/>
          </p:cNvPicPr>
          <p:nvPr/>
        </p:nvPicPr>
        <p:blipFill>
          <a:blip r:embed="rId3"/>
          <a:stretch>
            <a:fillRect/>
          </a:stretch>
        </p:blipFill>
        <p:spPr>
          <a:xfrm>
            <a:off x="8951645" y="4660730"/>
            <a:ext cx="1895740" cy="1952898"/>
          </a:xfrm>
          <a:prstGeom prst="rect">
            <a:avLst/>
          </a:prstGeom>
        </p:spPr>
      </p:pic>
    </p:spTree>
    <p:extLst>
      <p:ext uri="{BB962C8B-B14F-4D97-AF65-F5344CB8AC3E}">
        <p14:creationId xmlns:p14="http://schemas.microsoft.com/office/powerpoint/2010/main" val="211636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7BF8D5-A3D4-B0CF-847E-A7D11B8CA1FB}"/>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Técnicas de IA para Detectar Conteúdo Falso</a:t>
            </a:r>
          </a:p>
        </p:txBody>
      </p:sp>
      <p:sp>
        <p:nvSpPr>
          <p:cNvPr id="3" name="Espaço Reservado para Texto 2">
            <a:extLst>
              <a:ext uri="{FF2B5EF4-FFF2-40B4-BE49-F238E27FC236}">
                <a16:creationId xmlns:a16="http://schemas.microsoft.com/office/drawing/2014/main" id="{724FE27A-C1E1-981C-D9F2-086BDD71C234}"/>
              </a:ext>
            </a:extLst>
          </p:cNvPr>
          <p:cNvSpPr>
            <a:spLocks noGrp="1"/>
          </p:cNvSpPr>
          <p:nvPr>
            <p:ph sz="quarter" idx="13"/>
          </p:nvPr>
        </p:nvSpPr>
        <p:spPr>
          <a:xfrm>
            <a:off x="825566" y="1864775"/>
            <a:ext cx="10594706" cy="4155295"/>
          </a:xfrm>
        </p:spPr>
        <p:txBody>
          <a:bodyPr/>
          <a:lstStyle/>
          <a:p>
            <a:pPr marL="0" marR="0" lvl="0" indent="0" rtl="0">
              <a:buNone/>
            </a:pPr>
            <a:r>
              <a:rPr lang="pt-BR" b="0" i="0" u="none" strike="noStrike" kern="100" baseline="0" dirty="0">
                <a:solidFill>
                  <a:srgbClr val="000000"/>
                </a:solidFill>
                <a:latin typeface="+mn-lt"/>
              </a:rPr>
              <a:t>Algoritmos de machine learning podem ser treinados para identificar padrões e sinais comuns em fake </a:t>
            </a:r>
            <a:r>
              <a:rPr lang="pt-BR" b="0" i="0" u="none" strike="noStrike" kern="100" baseline="0" dirty="0" err="1">
                <a:solidFill>
                  <a:srgbClr val="000000"/>
                </a:solidFill>
                <a:latin typeface="+mn-lt"/>
              </a:rPr>
              <a:t>news</a:t>
            </a:r>
            <a:r>
              <a:rPr lang="pt-BR" b="0" i="0" u="none" strike="noStrike" kern="100" baseline="0" dirty="0">
                <a:solidFill>
                  <a:srgbClr val="000000"/>
                </a:solidFill>
                <a:latin typeface="+mn-lt"/>
              </a:rPr>
              <a:t>, como a análise de fontes, estilo de escrita e metadados. </a:t>
            </a:r>
          </a:p>
          <a:p>
            <a:pPr marL="0" marR="0" lvl="0" indent="0" rtl="0">
              <a:buNone/>
            </a:pPr>
            <a:endParaRPr lang="pt-BR" b="0" i="0" u="none" strike="noStrike" kern="100" baseline="0" dirty="0">
              <a:solidFill>
                <a:srgbClr val="000000"/>
              </a:solidFill>
              <a:latin typeface="+mn-lt"/>
            </a:endParaRPr>
          </a:p>
        </p:txBody>
      </p:sp>
      <p:pic>
        <p:nvPicPr>
          <p:cNvPr id="1032" name="Picture 8" descr="Detecting fake video needs to start with video authentication | by Amber |  Amber Video | Medium">
            <a:extLst>
              <a:ext uri="{FF2B5EF4-FFF2-40B4-BE49-F238E27FC236}">
                <a16:creationId xmlns:a16="http://schemas.microsoft.com/office/drawing/2014/main" id="{02C0227B-66EC-78D7-D63C-8CC136697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628" y="3171218"/>
            <a:ext cx="6554280" cy="368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402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5">
            <a:extLst>
              <a:ext uri="{FF2B5EF4-FFF2-40B4-BE49-F238E27FC236}">
                <a16:creationId xmlns:a16="http://schemas.microsoft.com/office/drawing/2014/main" id="{95E3C979-6F8B-3E02-E5A5-75249650ED72}"/>
              </a:ext>
            </a:extLst>
          </p:cNvPr>
          <p:cNvSpPr txBox="1"/>
          <p:nvPr/>
        </p:nvSpPr>
        <p:spPr>
          <a:xfrm>
            <a:off x="650240" y="1130728"/>
            <a:ext cx="10800080" cy="4608121"/>
          </a:xfrm>
          <a:prstGeom prst="rect">
            <a:avLst/>
          </a:prstGeom>
          <a:noFill/>
        </p:spPr>
        <p:txBody>
          <a:bodyPr wrap="square" rtlCol="0">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2400" b="1" dirty="0">
                <a:ea typeface="Calibri" panose="020F0502020204030204" pitchFamily="34" charset="0"/>
                <a:cs typeface="Calibri" panose="020F0502020204030204" pitchFamily="34" charset="0"/>
              </a:rPr>
              <a:t>OBJETO DO CONHECIMENTO: </a:t>
            </a:r>
            <a:r>
              <a:rPr lang="pt-BR" sz="2400" dirty="0">
                <a:solidFill>
                  <a:srgbClr val="000000"/>
                </a:solidFill>
                <a:effectLst/>
                <a:ea typeface="Calibri" panose="020F0502020204030204" pitchFamily="34" charset="0"/>
              </a:rPr>
              <a:t>Viralidade na internet</a:t>
            </a:r>
          </a:p>
          <a:p>
            <a:r>
              <a:rPr lang="pt-BR" sz="2400" b="1" dirty="0">
                <a:ea typeface="Calibri" panose="020F0502020204030204" pitchFamily="34" charset="0"/>
                <a:cs typeface="Calibri" panose="020F0502020204030204" pitchFamily="34" charset="0"/>
              </a:rPr>
              <a:t>HABILIDADE: </a:t>
            </a:r>
          </a:p>
          <a:p>
            <a:r>
              <a:rPr lang="pt-BR" sz="2400" b="1" dirty="0">
                <a:ea typeface="Calibri" panose="020F0502020204030204" pitchFamily="34" charset="0"/>
                <a:cs typeface="Calibri" panose="020F0502020204030204" pitchFamily="34" charset="0"/>
              </a:rPr>
              <a:t>PCRP03 - </a:t>
            </a:r>
            <a:r>
              <a:rPr lang="pt-BR" sz="2400" dirty="0">
                <a:ea typeface="Calibri" panose="020F0502020204030204" pitchFamily="34" charset="0"/>
                <a:cs typeface="Calibri" panose="020F0502020204030204" pitchFamily="34" charset="0"/>
              </a:rPr>
              <a:t>Identificar, entender e explicar em que situações o computador pode ou não ser utilizado para solucionar um problema.</a:t>
            </a:r>
          </a:p>
          <a:p>
            <a:r>
              <a:rPr lang="pt-BR" sz="2400" b="1" dirty="0">
                <a:ea typeface="Calibri" panose="020F0502020204030204" pitchFamily="34" charset="0"/>
                <a:cs typeface="Calibri" panose="020F0502020204030204" pitchFamily="34" charset="0"/>
              </a:rPr>
              <a:t>EF05HI06 - </a:t>
            </a:r>
            <a:r>
              <a:rPr lang="pt-BR" sz="2400" dirty="0">
                <a:ea typeface="Calibri" panose="020F0502020204030204" pitchFamily="34" charset="0"/>
                <a:cs typeface="Calibri" panose="020F0502020204030204" pitchFamily="34" charset="0"/>
              </a:rPr>
              <a:t>Comparar o uso de diferentes linguagens e tecnologias no processo de</a:t>
            </a:r>
          </a:p>
          <a:p>
            <a:r>
              <a:rPr lang="pt-BR" sz="2400" dirty="0">
                <a:ea typeface="Calibri" panose="020F0502020204030204" pitchFamily="34" charset="0"/>
                <a:cs typeface="Calibri" panose="020F0502020204030204" pitchFamily="34" charset="0"/>
              </a:rPr>
              <a:t>comunicação e avaliar os significados sociais, políticos e culturais atribuídos a elas.</a:t>
            </a:r>
          </a:p>
          <a:p>
            <a:r>
              <a:rPr lang="pt-BR" sz="2400" b="1" dirty="0">
                <a:ea typeface="Calibri" panose="020F0502020204030204" pitchFamily="34" charset="0"/>
                <a:cs typeface="Calibri" panose="020F0502020204030204" pitchFamily="34" charset="0"/>
              </a:rPr>
              <a:t>OBJETIVOS:</a:t>
            </a:r>
          </a:p>
          <a:p>
            <a:pPr marL="342900" lvl="0" indent="-342900" algn="just">
              <a:lnSpc>
                <a:spcPct val="115000"/>
              </a:lnSpc>
              <a:spcAft>
                <a:spcPts val="1000"/>
              </a:spcAft>
              <a:buFont typeface="Symbol" pitchFamily="2" charset="2"/>
              <a:buChar char=""/>
            </a:pPr>
            <a:r>
              <a:rPr lang="pt-BR" sz="2400" dirty="0">
                <a:effectLst/>
                <a:ea typeface="Calibri" panose="020F0502020204030204" pitchFamily="34" charset="0"/>
              </a:rPr>
              <a:t>Perceber conteúdo gerado por ia nos diversos setores de informação;</a:t>
            </a:r>
          </a:p>
          <a:p>
            <a:pPr marL="342900" lvl="0" indent="-342900" algn="just">
              <a:lnSpc>
                <a:spcPct val="115000"/>
              </a:lnSpc>
              <a:spcAft>
                <a:spcPts val="1000"/>
              </a:spcAft>
              <a:buFont typeface="Symbol" pitchFamily="2" charset="2"/>
              <a:buChar char=""/>
            </a:pPr>
            <a:r>
              <a:rPr lang="pt-BR" sz="2400" dirty="0">
                <a:effectLst/>
                <a:ea typeface="Calibri" panose="020F0502020204030204" pitchFamily="34" charset="0"/>
              </a:rPr>
              <a:t>Percebendo conteúdo falso na internet.</a:t>
            </a:r>
            <a:endParaRPr lang="pt-BR" sz="2400" b="1" dirty="0">
              <a:ea typeface="Calibri" panose="020F0502020204030204" pitchFamily="34" charset="0"/>
              <a:cs typeface="Calibri" panose="020F0502020204030204" pitchFamily="34" charset="0"/>
            </a:endParaRPr>
          </a:p>
          <a:p>
            <a:pPr lvl="0" algn="just">
              <a:lnSpc>
                <a:spcPct val="115000"/>
              </a:lnSpc>
              <a:spcAft>
                <a:spcPts val="1000"/>
              </a:spcAft>
            </a:pPr>
            <a:r>
              <a:rPr lang="pt-BR" sz="2400" b="1" dirty="0">
                <a:ea typeface="Calibri" panose="020F0502020204030204" pitchFamily="34" charset="0"/>
                <a:cs typeface="Calibri" panose="020F0502020204030204" pitchFamily="34" charset="0"/>
              </a:rPr>
              <a:t>DA TEORIA À PRÁTICA: </a:t>
            </a:r>
            <a:r>
              <a:rPr lang="pt-BR" sz="2400" dirty="0">
                <a:ea typeface="Calibri" panose="020F0502020204030204" pitchFamily="34" charset="0"/>
                <a:cs typeface="Calibri" panose="020F0502020204030204" pitchFamily="34" charset="0"/>
              </a:rPr>
              <a:t>Uso de imagens, texto e conceitos para um melhor entendimento do tema abordado.</a:t>
            </a:r>
          </a:p>
        </p:txBody>
      </p:sp>
      <p:sp>
        <p:nvSpPr>
          <p:cNvPr id="5" name="CaixaDeTexto 6">
            <a:extLst>
              <a:ext uri="{FF2B5EF4-FFF2-40B4-BE49-F238E27FC236}">
                <a16:creationId xmlns:a16="http://schemas.microsoft.com/office/drawing/2014/main" id="{746C9D04-4ADF-6C8E-188A-62A01DD00AC0}"/>
              </a:ext>
            </a:extLst>
          </p:cNvPr>
          <p:cNvSpPr txBox="1"/>
          <p:nvPr/>
        </p:nvSpPr>
        <p:spPr>
          <a:xfrm>
            <a:off x="3041753" y="258075"/>
            <a:ext cx="6108492" cy="584775"/>
          </a:xfrm>
          <a:prstGeom prst="rect">
            <a:avLst/>
          </a:prstGeom>
          <a:no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3200" b="1" dirty="0">
                <a:solidFill>
                  <a:srgbClr val="0070C0"/>
                </a:solidFill>
                <a:latin typeface="Calibri" panose="020F0502020204030204" pitchFamily="34" charset="0"/>
              </a:rPr>
              <a:t>ROTEIRO DE AULA</a:t>
            </a:r>
            <a:endParaRPr lang="pt-BR" sz="3200" dirty="0">
              <a:solidFill>
                <a:srgbClr val="0070C0"/>
              </a:solidFill>
              <a:latin typeface="Calibri" panose="020F0502020204030204" pitchFamily="34" charset="0"/>
            </a:endParaRPr>
          </a:p>
        </p:txBody>
      </p:sp>
      <p:sp>
        <p:nvSpPr>
          <p:cNvPr id="6" name="Espaço Reservado para Número de Slide 5">
            <a:extLst>
              <a:ext uri="{FF2B5EF4-FFF2-40B4-BE49-F238E27FC236}">
                <a16:creationId xmlns:a16="http://schemas.microsoft.com/office/drawing/2014/main" id="{33478D7F-7FF8-C4A3-7350-CF2334D7C6A0}"/>
              </a:ext>
            </a:extLst>
          </p:cNvPr>
          <p:cNvSpPr>
            <a:spLocks noGrp="1"/>
          </p:cNvSpPr>
          <p:nvPr>
            <p:ph type="sldNum" sz="quarter" idx="12"/>
          </p:nvPr>
        </p:nvSpPr>
        <p:spPr/>
        <p:txBody>
          <a:bodyPr/>
          <a:lstStyle/>
          <a:p>
            <a:fld id="{70C6A757-BE4A-5443-B13C-FA1C9C90D550}" type="slidenum">
              <a:rPr lang="pt-BR" smtClean="0"/>
              <a:pPr/>
              <a:t>2</a:t>
            </a:fld>
            <a:endParaRPr lang="pt-BR" dirty="0"/>
          </a:p>
        </p:txBody>
      </p:sp>
    </p:spTree>
    <p:extLst>
      <p:ext uri="{BB962C8B-B14F-4D97-AF65-F5344CB8AC3E}">
        <p14:creationId xmlns:p14="http://schemas.microsoft.com/office/powerpoint/2010/main" val="1021882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F4E764-18A3-0001-3242-3A38C57E54E6}"/>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Ferramentas de Verificação de Fatos</a:t>
            </a:r>
          </a:p>
        </p:txBody>
      </p:sp>
      <p:sp>
        <p:nvSpPr>
          <p:cNvPr id="3" name="Espaço Reservado para Texto 2">
            <a:extLst>
              <a:ext uri="{FF2B5EF4-FFF2-40B4-BE49-F238E27FC236}">
                <a16:creationId xmlns:a16="http://schemas.microsoft.com/office/drawing/2014/main" id="{54954E95-4238-84F5-99EC-B93F2AB374E3}"/>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Ferramentas de verificação de fatos automatizadas utilizam IA para analisar e comparar informações com bancos de dados de fontes confiáveis. Essas ferramentas podem verificar a autenticidade de declarações, imagens e vídeos em tempo real, fornecendo aos usuários indicações claras sobre a veracidade do conteúdo. </a:t>
            </a:r>
          </a:p>
          <a:p>
            <a:pPr marL="0" marR="0" lvl="0" indent="0" rtl="0">
              <a:buNone/>
            </a:pPr>
            <a:endParaRPr lang="pt-BR" b="0" i="0" u="none" strike="noStrike" kern="100" baseline="0" dirty="0">
              <a:solidFill>
                <a:srgbClr val="000000"/>
              </a:solidFill>
              <a:latin typeface="+mn-lt"/>
            </a:endParaRPr>
          </a:p>
        </p:txBody>
      </p:sp>
      <p:pic>
        <p:nvPicPr>
          <p:cNvPr id="5" name="Picture 2" descr="10 Exemplos de Marketing Viral Para te Inspirar">
            <a:extLst>
              <a:ext uri="{FF2B5EF4-FFF2-40B4-BE49-F238E27FC236}">
                <a16:creationId xmlns:a16="http://schemas.microsoft.com/office/drawing/2014/main" id="{E3E124AB-BFCF-66CC-0FAE-E4803D693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3366" y="4628616"/>
            <a:ext cx="295275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071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00B916-CDA8-5766-F649-66AFBF210FE6}"/>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Ferramentas de Verificação de Fatos</a:t>
            </a:r>
          </a:p>
        </p:txBody>
      </p:sp>
      <p:sp>
        <p:nvSpPr>
          <p:cNvPr id="3" name="Espaço Reservado para Texto 2">
            <a:extLst>
              <a:ext uri="{FF2B5EF4-FFF2-40B4-BE49-F238E27FC236}">
                <a16:creationId xmlns:a16="http://schemas.microsoft.com/office/drawing/2014/main" id="{25163D5E-5BD3-E8B0-5005-2FEE8F2ECA28}"/>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Plataformas como FactCheck.org, </a:t>
            </a:r>
            <a:r>
              <a:rPr lang="pt-BR" b="0" i="0" u="none" strike="noStrike" kern="100" baseline="0" dirty="0" err="1">
                <a:solidFill>
                  <a:srgbClr val="000000"/>
                </a:solidFill>
                <a:latin typeface="+mn-lt"/>
              </a:rPr>
              <a:t>PolitiFact</a:t>
            </a:r>
            <a:r>
              <a:rPr lang="pt-BR" b="0" i="0" u="none" strike="noStrike" kern="100" baseline="0" dirty="0">
                <a:solidFill>
                  <a:srgbClr val="000000"/>
                </a:solidFill>
                <a:latin typeface="+mn-lt"/>
              </a:rPr>
              <a:t> e </a:t>
            </a:r>
            <a:r>
              <a:rPr lang="pt-BR" b="0" i="0" u="none" strike="noStrike" kern="100" baseline="0" dirty="0" err="1">
                <a:solidFill>
                  <a:srgbClr val="000000"/>
                </a:solidFill>
                <a:latin typeface="+mn-lt"/>
              </a:rPr>
              <a:t>Snopes</a:t>
            </a:r>
            <a:r>
              <a:rPr lang="pt-BR" b="0" i="0" u="none" strike="noStrike" kern="100" baseline="0" dirty="0">
                <a:solidFill>
                  <a:srgbClr val="000000"/>
                </a:solidFill>
                <a:latin typeface="+mn-lt"/>
              </a:rPr>
              <a:t> empregam IA para melhorar a precisão e a eficiência de suas análises. Além disso, algumas redes sociais integraram ferramentas de verificação diretamente em suas plataformas, permitindo que os usuários verifiquem a credibilidade de conteúdos antes de compartilhá-los.</a:t>
            </a:r>
          </a:p>
          <a:p>
            <a:pPr marL="0" marR="0" lvl="0" indent="0" rtl="0">
              <a:buNone/>
            </a:pPr>
            <a:endParaRPr lang="pt-BR" b="0" i="0" u="none" strike="noStrike" kern="100" baseline="0" dirty="0">
              <a:solidFill>
                <a:srgbClr val="000000"/>
              </a:solidFill>
              <a:latin typeface="+mn-lt"/>
            </a:endParaRPr>
          </a:p>
        </p:txBody>
      </p:sp>
      <p:pic>
        <p:nvPicPr>
          <p:cNvPr id="5" name="Imagem 4">
            <a:extLst>
              <a:ext uri="{FF2B5EF4-FFF2-40B4-BE49-F238E27FC236}">
                <a16:creationId xmlns:a16="http://schemas.microsoft.com/office/drawing/2014/main" id="{7D857DF6-67F6-59C7-B09E-F22437FC701E}"/>
              </a:ext>
            </a:extLst>
          </p:cNvPr>
          <p:cNvPicPr>
            <a:picLocks noChangeAspect="1"/>
          </p:cNvPicPr>
          <p:nvPr/>
        </p:nvPicPr>
        <p:blipFill>
          <a:blip r:embed="rId2"/>
          <a:stretch>
            <a:fillRect/>
          </a:stretch>
        </p:blipFill>
        <p:spPr>
          <a:xfrm>
            <a:off x="4078088" y="4617257"/>
            <a:ext cx="1895740" cy="1981477"/>
          </a:xfrm>
          <a:prstGeom prst="rect">
            <a:avLst/>
          </a:prstGeom>
        </p:spPr>
      </p:pic>
      <p:pic>
        <p:nvPicPr>
          <p:cNvPr id="7" name="Imagem 6">
            <a:extLst>
              <a:ext uri="{FF2B5EF4-FFF2-40B4-BE49-F238E27FC236}">
                <a16:creationId xmlns:a16="http://schemas.microsoft.com/office/drawing/2014/main" id="{C5B6F810-B8F0-ED3F-0C62-DF5C5CF3F639}"/>
              </a:ext>
            </a:extLst>
          </p:cNvPr>
          <p:cNvPicPr>
            <a:picLocks noChangeAspect="1"/>
          </p:cNvPicPr>
          <p:nvPr/>
        </p:nvPicPr>
        <p:blipFill>
          <a:blip r:embed="rId3"/>
          <a:stretch>
            <a:fillRect/>
          </a:stretch>
        </p:blipFill>
        <p:spPr>
          <a:xfrm>
            <a:off x="6301361" y="4670457"/>
            <a:ext cx="1943371" cy="1952898"/>
          </a:xfrm>
          <a:prstGeom prst="rect">
            <a:avLst/>
          </a:prstGeom>
        </p:spPr>
      </p:pic>
    </p:spTree>
    <p:extLst>
      <p:ext uri="{BB962C8B-B14F-4D97-AF65-F5344CB8AC3E}">
        <p14:creationId xmlns:p14="http://schemas.microsoft.com/office/powerpoint/2010/main" val="1335058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8DE4C-DC4C-EBF8-3E89-ADCC3742DB1D}"/>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Exemplos de Notícias Falsas</a:t>
            </a:r>
          </a:p>
        </p:txBody>
      </p:sp>
      <p:sp>
        <p:nvSpPr>
          <p:cNvPr id="3" name="Espaço Reservado para Texto 2">
            <a:extLst>
              <a:ext uri="{FF2B5EF4-FFF2-40B4-BE49-F238E27FC236}">
                <a16:creationId xmlns:a16="http://schemas.microsoft.com/office/drawing/2014/main" id="{5F4501EA-E418-55CF-7E7C-35037A614CCF}"/>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Um exemplo marcante de notícias falsas é a história fabricada de que o Papa Francisco havia endossado Donald Trump para presidente dos EUA em 2016. Esta notícia falsa foi amplamente compartilhada nas redes sociais, influenciando a percepção pública durante um período eleitoral crítico. </a:t>
            </a:r>
          </a:p>
        </p:txBody>
      </p:sp>
      <p:pic>
        <p:nvPicPr>
          <p:cNvPr id="15362" name="Picture 2" descr="Após encontrar Papa Francisco, Trump diz estar determinado a buscar a paz |  Mundo | G1">
            <a:extLst>
              <a:ext uri="{FF2B5EF4-FFF2-40B4-BE49-F238E27FC236}">
                <a16:creationId xmlns:a16="http://schemas.microsoft.com/office/drawing/2014/main" id="{2E1E9CC2-59FC-6266-B82D-A22266876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359940" y="3952580"/>
            <a:ext cx="4367720" cy="2740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5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6CC98-513A-E334-6BC6-7383A06B179D}"/>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Exemplos de Notícias Falsas</a:t>
            </a:r>
          </a:p>
        </p:txBody>
      </p:sp>
      <p:sp>
        <p:nvSpPr>
          <p:cNvPr id="3" name="Espaço Reservado para Texto 2">
            <a:extLst>
              <a:ext uri="{FF2B5EF4-FFF2-40B4-BE49-F238E27FC236}">
                <a16:creationId xmlns:a16="http://schemas.microsoft.com/office/drawing/2014/main" id="{4D484A3E-1882-1F5C-2560-74D634544D21}"/>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Outro exemplo é a falsa alegação de que a vacina MMR causa autismo, uma desinformação que teve consequências graves na saúde pública, levando à diminuição das taxas de vacinação e ao ressurgimento de doenças preveníveis. </a:t>
            </a:r>
          </a:p>
        </p:txBody>
      </p:sp>
      <p:sp>
        <p:nvSpPr>
          <p:cNvPr id="4" name="AutoShape 2" descr="OMS vê 'tragédia' em aumento de 400% nos casos de sarampo na Europa - BBC  News Brasil">
            <a:extLst>
              <a:ext uri="{FF2B5EF4-FFF2-40B4-BE49-F238E27FC236}">
                <a16:creationId xmlns:a16="http://schemas.microsoft.com/office/drawing/2014/main" id="{96268407-8681-01DD-7D1F-D95C0E080BE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a:extLst>
              <a:ext uri="{FF2B5EF4-FFF2-40B4-BE49-F238E27FC236}">
                <a16:creationId xmlns:a16="http://schemas.microsoft.com/office/drawing/2014/main" id="{E76A0A67-84D2-194D-13F9-F0049FF0D7E0}"/>
              </a:ext>
            </a:extLst>
          </p:cNvPr>
          <p:cNvPicPr>
            <a:picLocks noChangeAspect="1"/>
          </p:cNvPicPr>
          <p:nvPr/>
        </p:nvPicPr>
        <p:blipFill>
          <a:blip r:embed="rId2"/>
          <a:stretch>
            <a:fillRect/>
          </a:stretch>
        </p:blipFill>
        <p:spPr>
          <a:xfrm>
            <a:off x="1852477" y="4328806"/>
            <a:ext cx="2857536" cy="2150169"/>
          </a:xfrm>
          <a:prstGeom prst="rect">
            <a:avLst/>
          </a:prstGeom>
        </p:spPr>
      </p:pic>
      <p:pic>
        <p:nvPicPr>
          <p:cNvPr id="8" name="Imagem 7">
            <a:extLst>
              <a:ext uri="{FF2B5EF4-FFF2-40B4-BE49-F238E27FC236}">
                <a16:creationId xmlns:a16="http://schemas.microsoft.com/office/drawing/2014/main" id="{81E34FB8-6C99-958E-0E9C-4F91994F8162}"/>
              </a:ext>
            </a:extLst>
          </p:cNvPr>
          <p:cNvPicPr>
            <a:picLocks noChangeAspect="1"/>
          </p:cNvPicPr>
          <p:nvPr/>
        </p:nvPicPr>
        <p:blipFill>
          <a:blip r:embed="rId3"/>
          <a:stretch>
            <a:fillRect/>
          </a:stretch>
        </p:blipFill>
        <p:spPr>
          <a:xfrm>
            <a:off x="8260779" y="4195115"/>
            <a:ext cx="2332642" cy="2380005"/>
          </a:xfrm>
          <a:prstGeom prst="rect">
            <a:avLst/>
          </a:prstGeom>
        </p:spPr>
      </p:pic>
      <p:sp>
        <p:nvSpPr>
          <p:cNvPr id="9" name="CaixaDeTexto 8">
            <a:extLst>
              <a:ext uri="{FF2B5EF4-FFF2-40B4-BE49-F238E27FC236}">
                <a16:creationId xmlns:a16="http://schemas.microsoft.com/office/drawing/2014/main" id="{6117D123-0D93-6562-B224-1D4E9C6022A6}"/>
              </a:ext>
            </a:extLst>
          </p:cNvPr>
          <p:cNvSpPr txBox="1"/>
          <p:nvPr/>
        </p:nvSpPr>
        <p:spPr>
          <a:xfrm>
            <a:off x="4737370" y="4640095"/>
            <a:ext cx="3239311" cy="1569660"/>
          </a:xfrm>
          <a:prstGeom prst="rect">
            <a:avLst/>
          </a:prstGeom>
          <a:noFill/>
        </p:spPr>
        <p:txBody>
          <a:bodyPr wrap="square" rtlCol="0">
            <a:spAutoFit/>
          </a:bodyPr>
          <a:lstStyle/>
          <a:p>
            <a:r>
              <a:rPr lang="pt-BR" sz="2400" dirty="0"/>
              <a:t>OMS vê ‘tragédia’ em aumento de 400% nos casos de sarampo na Europa</a:t>
            </a:r>
          </a:p>
        </p:txBody>
      </p:sp>
    </p:spTree>
    <p:extLst>
      <p:ext uri="{BB962C8B-B14F-4D97-AF65-F5344CB8AC3E}">
        <p14:creationId xmlns:p14="http://schemas.microsoft.com/office/powerpoint/2010/main" val="386037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E59128-49E8-8E87-EF4F-7A8203C05561}"/>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Educação e Alfabetização Digital</a:t>
            </a:r>
          </a:p>
        </p:txBody>
      </p:sp>
      <p:sp>
        <p:nvSpPr>
          <p:cNvPr id="3" name="Espaço Reservado para Texto 2">
            <a:extLst>
              <a:ext uri="{FF2B5EF4-FFF2-40B4-BE49-F238E27FC236}">
                <a16:creationId xmlns:a16="http://schemas.microsoft.com/office/drawing/2014/main" id="{2EE6994F-7005-D209-B44A-CFB7E77BCBDF}"/>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A educação e a alfabetização digital são fundamentais para capacitar os indivíduos a navegar de forma crítica no ambiente online. Programas de alfabetização digital ensinam habilidades essenciais, como a verificação de fontes, a análise crítica de informações e o reconhecimento de desinformação. </a:t>
            </a:r>
          </a:p>
          <a:p>
            <a:pPr marL="0" marR="0" lvl="0" indent="0" rtl="0">
              <a:buNone/>
            </a:pPr>
            <a:endParaRPr lang="pt-BR" b="0" i="0" u="none" strike="noStrike" kern="100" baseline="0" dirty="0">
              <a:solidFill>
                <a:srgbClr val="000000"/>
              </a:solidFill>
              <a:latin typeface="+mn-lt"/>
            </a:endParaRPr>
          </a:p>
        </p:txBody>
      </p:sp>
      <p:pic>
        <p:nvPicPr>
          <p:cNvPr id="5" name="Imagem 4">
            <a:extLst>
              <a:ext uri="{FF2B5EF4-FFF2-40B4-BE49-F238E27FC236}">
                <a16:creationId xmlns:a16="http://schemas.microsoft.com/office/drawing/2014/main" id="{3D41CCA9-FE01-AA19-FE08-B6DBD5E5EC31}"/>
              </a:ext>
            </a:extLst>
          </p:cNvPr>
          <p:cNvPicPr>
            <a:picLocks noChangeAspect="1"/>
          </p:cNvPicPr>
          <p:nvPr/>
        </p:nvPicPr>
        <p:blipFill>
          <a:blip r:embed="rId2"/>
          <a:stretch>
            <a:fillRect/>
          </a:stretch>
        </p:blipFill>
        <p:spPr>
          <a:xfrm>
            <a:off x="6056839" y="4257000"/>
            <a:ext cx="5039428" cy="2410161"/>
          </a:xfrm>
          <a:prstGeom prst="rect">
            <a:avLst/>
          </a:prstGeom>
        </p:spPr>
      </p:pic>
    </p:spTree>
    <p:extLst>
      <p:ext uri="{BB962C8B-B14F-4D97-AF65-F5344CB8AC3E}">
        <p14:creationId xmlns:p14="http://schemas.microsoft.com/office/powerpoint/2010/main" val="2285480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19E6B-D172-6E12-EF22-29D215AB8678}"/>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dirty="0">
                <a:solidFill>
                  <a:srgbClr val="000000"/>
                </a:solidFill>
                <a:latin typeface="+mn-lt"/>
              </a:rPr>
              <a:t> Integração de Ferramentas de Verificação em Redes Sociais</a:t>
            </a:r>
          </a:p>
        </p:txBody>
      </p:sp>
      <p:sp>
        <p:nvSpPr>
          <p:cNvPr id="3" name="Espaço Reservado para Texto 2">
            <a:extLst>
              <a:ext uri="{FF2B5EF4-FFF2-40B4-BE49-F238E27FC236}">
                <a16:creationId xmlns:a16="http://schemas.microsoft.com/office/drawing/2014/main" id="{2540BFCF-1812-19E8-9B68-45DF015DE1F2}"/>
              </a:ext>
            </a:extLst>
          </p:cNvPr>
          <p:cNvSpPr>
            <a:spLocks noGrp="1"/>
          </p:cNvSpPr>
          <p:nvPr>
            <p:ph sz="quarter" idx="13"/>
          </p:nvPr>
        </p:nvSpPr>
        <p:spPr/>
        <p:txBody>
          <a:bodyPr/>
          <a:lstStyle/>
          <a:p>
            <a:pPr marL="0" marR="0" lvl="0" indent="0" rtl="0">
              <a:buNone/>
            </a:pPr>
            <a:r>
              <a:rPr lang="pt-BR" b="0" i="0" u="none" strike="noStrike" kern="100" baseline="0">
                <a:solidFill>
                  <a:srgbClr val="000000"/>
                </a:solidFill>
                <a:latin typeface="+mn-lt"/>
              </a:rPr>
              <a:t>A integração de ferramentas de verificação de fatos em redes sociais é uma estratégia eficaz para combater a disseminação de desinformação. Plataformas como Facebook e Twitter têm implementado sistemas que sinalizam conteúdo suspeito e fornecem links para verificações de fatos. </a:t>
            </a:r>
          </a:p>
          <a:p>
            <a:pPr marL="0" marR="0" lvl="0" indent="0" rtl="0">
              <a:buNone/>
            </a:pPr>
            <a:endParaRPr lang="pt-BR" b="0" i="0" u="none" strike="noStrike" kern="100" baseline="0">
              <a:solidFill>
                <a:srgbClr val="000000"/>
              </a:solidFill>
              <a:latin typeface="+mn-lt"/>
            </a:endParaRPr>
          </a:p>
        </p:txBody>
      </p:sp>
      <p:pic>
        <p:nvPicPr>
          <p:cNvPr id="19458" name="Picture 2" descr="Redes Sociais e Fake News: como a combinação impacta a sociedade?">
            <a:extLst>
              <a:ext uri="{FF2B5EF4-FFF2-40B4-BE49-F238E27FC236}">
                <a16:creationId xmlns:a16="http://schemas.microsoft.com/office/drawing/2014/main" id="{FEDE2207-3031-C771-E10A-2D11E7642C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2761" y="4580613"/>
            <a:ext cx="265747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084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C27A2-C142-B96D-B78A-0B269E7D334B}"/>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Políticas e Regulamentações</a:t>
            </a:r>
          </a:p>
        </p:txBody>
      </p:sp>
      <p:sp>
        <p:nvSpPr>
          <p:cNvPr id="3" name="Espaço Reservado para Texto 2">
            <a:extLst>
              <a:ext uri="{FF2B5EF4-FFF2-40B4-BE49-F238E27FC236}">
                <a16:creationId xmlns:a16="http://schemas.microsoft.com/office/drawing/2014/main" id="{7BED2F75-0603-8279-AD45-BEB595034045}"/>
              </a:ext>
            </a:extLst>
          </p:cNvPr>
          <p:cNvSpPr>
            <a:spLocks noGrp="1"/>
          </p:cNvSpPr>
          <p:nvPr>
            <p:ph sz="quarter" idx="13"/>
          </p:nvPr>
        </p:nvSpPr>
        <p:spPr/>
        <p:txBody>
          <a:bodyPr/>
          <a:lstStyle/>
          <a:p>
            <a:pPr marL="0" marR="0" lvl="0" indent="0" rtl="0">
              <a:buNone/>
            </a:pPr>
            <a:r>
              <a:rPr lang="pt-BR" b="0" i="0" u="none" strike="noStrike" kern="100" baseline="0">
                <a:solidFill>
                  <a:srgbClr val="000000"/>
                </a:solidFill>
                <a:latin typeface="+mn-lt"/>
              </a:rPr>
              <a:t>Políticas e regulamentações desempenham um papel importante na manutenção da integridade da informação online. Governos e organizações internacionais estão desenvolvendo estruturas legais para abordar a desinformação, exigir transparência das plataformas digitais e proteger a privacidade dos usuários. </a:t>
            </a:r>
          </a:p>
          <a:p>
            <a:pPr marL="0" marR="0" lvl="0" indent="0" rtl="0">
              <a:buNone/>
            </a:pPr>
            <a:endParaRPr lang="pt-BR" b="0" i="0" u="none" strike="noStrike" kern="100" baseline="0">
              <a:solidFill>
                <a:srgbClr val="000000"/>
              </a:solidFill>
              <a:latin typeface="+mn-lt"/>
            </a:endParaRPr>
          </a:p>
        </p:txBody>
      </p:sp>
    </p:spTree>
    <p:extLst>
      <p:ext uri="{BB962C8B-B14F-4D97-AF65-F5344CB8AC3E}">
        <p14:creationId xmlns:p14="http://schemas.microsoft.com/office/powerpoint/2010/main" val="4276882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0C2427-E622-3B0E-1F44-E8982BA49F7F}"/>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Tendências e Previsões</a:t>
            </a:r>
          </a:p>
        </p:txBody>
      </p:sp>
      <p:sp>
        <p:nvSpPr>
          <p:cNvPr id="3" name="Espaço Reservado para Texto 2">
            <a:extLst>
              <a:ext uri="{FF2B5EF4-FFF2-40B4-BE49-F238E27FC236}">
                <a16:creationId xmlns:a16="http://schemas.microsoft.com/office/drawing/2014/main" id="{5DD7F9AE-D454-ABCE-8844-F51C441BBD23}"/>
              </a:ext>
            </a:extLst>
          </p:cNvPr>
          <p:cNvSpPr>
            <a:spLocks noGrp="1"/>
          </p:cNvSpPr>
          <p:nvPr>
            <p:ph sz="quarter" idx="13"/>
          </p:nvPr>
        </p:nvSpPr>
        <p:spPr>
          <a:xfrm>
            <a:off x="961753" y="1631310"/>
            <a:ext cx="10213676" cy="4155295"/>
          </a:xfrm>
        </p:spPr>
        <p:txBody>
          <a:bodyPr/>
          <a:lstStyle/>
          <a:p>
            <a:pPr marL="0" marR="0" lvl="0" indent="0" rtl="0">
              <a:buNone/>
            </a:pPr>
            <a:r>
              <a:rPr lang="pt-BR" b="0" i="0" u="none" strike="noStrike" kern="100" baseline="0" dirty="0">
                <a:solidFill>
                  <a:srgbClr val="000000"/>
                </a:solidFill>
                <a:latin typeface="+mn-lt"/>
              </a:rPr>
              <a:t>As tendências e previsões para a viralidade e o conteúdo gerado por IA indicam um aumento contínuo na sofisticação e ubiquidade dessas tecnologias. Espera-se que a IA se torne ainda mais integrada na criação de conteúdo, com modelos avançados produzindo textos, </a:t>
            </a:r>
            <a:r>
              <a:rPr lang="pt-BR" b="0" i="0" u="none" strike="noStrike" kern="100" baseline="0" dirty="0">
                <a:solidFill>
                  <a:srgbClr val="FF0000"/>
                </a:solidFill>
                <a:latin typeface="+mn-lt"/>
              </a:rPr>
              <a:t>vídeos e imagens indistinguíveis daqueles criados por humanos</a:t>
            </a:r>
            <a:r>
              <a:rPr lang="pt-BR" b="0" i="0" u="none" strike="noStrike" kern="100" baseline="0" dirty="0">
                <a:solidFill>
                  <a:srgbClr val="000000"/>
                </a:solidFill>
                <a:latin typeface="+mn-lt"/>
              </a:rPr>
              <a:t>. </a:t>
            </a:r>
          </a:p>
        </p:txBody>
      </p:sp>
      <p:pic>
        <p:nvPicPr>
          <p:cNvPr id="1030" name="Picture 6" descr="Lebron James Steroid use? - Page 2 - Blowout Cards Forums">
            <a:extLst>
              <a:ext uri="{FF2B5EF4-FFF2-40B4-BE49-F238E27FC236}">
                <a16:creationId xmlns:a16="http://schemas.microsoft.com/office/drawing/2014/main" id="{42DE02E6-EEF2-7217-EE1B-3E8F281F6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8210" y="3764604"/>
            <a:ext cx="5355618" cy="3012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693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13E38-0855-EFFB-70A2-19F244325A3E}"/>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dirty="0">
                <a:solidFill>
                  <a:srgbClr val="000000"/>
                </a:solidFill>
                <a:latin typeface="+mn-lt"/>
              </a:rPr>
              <a:t>Tendências e Previsões</a:t>
            </a:r>
          </a:p>
        </p:txBody>
      </p:sp>
      <p:sp>
        <p:nvSpPr>
          <p:cNvPr id="3" name="Espaço Reservado para Texto 2">
            <a:extLst>
              <a:ext uri="{FF2B5EF4-FFF2-40B4-BE49-F238E27FC236}">
                <a16:creationId xmlns:a16="http://schemas.microsoft.com/office/drawing/2014/main" id="{4C304466-BA41-9D03-045A-BD5B8C7CDA99}"/>
              </a:ext>
            </a:extLst>
          </p:cNvPr>
          <p:cNvSpPr>
            <a:spLocks noGrp="1"/>
          </p:cNvSpPr>
          <p:nvPr>
            <p:ph sz="quarter" idx="13"/>
          </p:nvPr>
        </p:nvSpPr>
        <p:spPr>
          <a:xfrm>
            <a:off x="1000665" y="2156604"/>
            <a:ext cx="5847608" cy="4155295"/>
          </a:xfrm>
        </p:spPr>
        <p:txBody>
          <a:bodyPr/>
          <a:lstStyle/>
          <a:p>
            <a:pPr marL="0" marR="0" lvl="0" indent="0" rtl="0">
              <a:buNone/>
            </a:pPr>
            <a:r>
              <a:rPr lang="pt-BR" b="0" i="0" u="none" strike="noStrike" kern="100" baseline="0" dirty="0">
                <a:solidFill>
                  <a:srgbClr val="000000"/>
                </a:solidFill>
                <a:latin typeface="+mn-lt"/>
              </a:rPr>
              <a:t>A personalização será uma tendência chave, com conteúdo gerado sob medida para audiências específicas. Além disso, a regulamentação e a ética da IA continuarão a evoluir, com maior ênfase na transparência e na responsabilidade. </a:t>
            </a:r>
          </a:p>
        </p:txBody>
      </p:sp>
      <p:pic>
        <p:nvPicPr>
          <p:cNvPr id="1028" name="Picture 4" descr="Megaportrait - Voicebot.ai">
            <a:extLst>
              <a:ext uri="{FF2B5EF4-FFF2-40B4-BE49-F238E27FC236}">
                <a16:creationId xmlns:a16="http://schemas.microsoft.com/office/drawing/2014/main" id="{BE21983D-F6A1-19AF-6C3D-DF4CFB828D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8615" y="2060440"/>
            <a:ext cx="47625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83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A13E38-0855-EFFB-70A2-19F244325A3E}"/>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dirty="0">
                <a:solidFill>
                  <a:srgbClr val="000000"/>
                </a:solidFill>
                <a:latin typeface="+mn-lt"/>
              </a:rPr>
              <a:t>Tendências e Previsões</a:t>
            </a:r>
          </a:p>
        </p:txBody>
      </p:sp>
      <p:sp>
        <p:nvSpPr>
          <p:cNvPr id="3" name="Espaço Reservado para Texto 2">
            <a:extLst>
              <a:ext uri="{FF2B5EF4-FFF2-40B4-BE49-F238E27FC236}">
                <a16:creationId xmlns:a16="http://schemas.microsoft.com/office/drawing/2014/main" id="{4C304466-BA41-9D03-045A-BD5B8C7CDA99}"/>
              </a:ext>
            </a:extLst>
          </p:cNvPr>
          <p:cNvSpPr>
            <a:spLocks noGrp="1"/>
          </p:cNvSpPr>
          <p:nvPr>
            <p:ph sz="quarter" idx="13"/>
          </p:nvPr>
        </p:nvSpPr>
        <p:spPr>
          <a:xfrm>
            <a:off x="1000664" y="2156604"/>
            <a:ext cx="10983813" cy="4155295"/>
          </a:xfrm>
        </p:spPr>
        <p:txBody>
          <a:bodyPr/>
          <a:lstStyle/>
          <a:p>
            <a:pPr marL="0" marR="0" lvl="0" indent="0" rtl="0">
              <a:buNone/>
            </a:pPr>
            <a:r>
              <a:rPr lang="pt-BR" b="0" i="0" u="none" strike="noStrike" kern="100" baseline="0" dirty="0">
                <a:solidFill>
                  <a:srgbClr val="000000"/>
                </a:solidFill>
                <a:latin typeface="+mn-lt"/>
              </a:rPr>
              <a:t>O futuro também verá avanços na detecção de deepfake e desinformação, utilizando IA para proteger a integridade da informação.</a:t>
            </a:r>
          </a:p>
          <a:p>
            <a:pPr marL="0" marR="0" lvl="0" indent="0" rtl="0">
              <a:buNone/>
            </a:pPr>
            <a:endParaRPr lang="pt-BR" b="0" i="0" u="none" strike="noStrike" kern="100" baseline="0" dirty="0">
              <a:solidFill>
                <a:srgbClr val="000000"/>
              </a:solidFill>
              <a:latin typeface="+mn-lt"/>
            </a:endParaRPr>
          </a:p>
        </p:txBody>
      </p:sp>
      <p:pic>
        <p:nvPicPr>
          <p:cNvPr id="20482" name="Picture 2" descr="Como identificar os bots de fake news">
            <a:extLst>
              <a:ext uri="{FF2B5EF4-FFF2-40B4-BE49-F238E27FC236}">
                <a16:creationId xmlns:a16="http://schemas.microsoft.com/office/drawing/2014/main" id="{77402B0C-B9A2-4341-EB1D-BBABB115E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524" y="3729316"/>
            <a:ext cx="3660336" cy="240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671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011C40-DF51-25F4-3851-A290CF36118D}"/>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dirty="0">
                <a:solidFill>
                  <a:srgbClr val="000000"/>
                </a:solidFill>
                <a:latin typeface="Calibri" panose="020F0502020204030204" pitchFamily="34" charset="0"/>
              </a:rPr>
              <a:t>  </a:t>
            </a:r>
            <a:r>
              <a:rPr lang="pt-BR" b="0" i="0" u="none" strike="noStrike" kern="100" baseline="0" dirty="0">
                <a:solidFill>
                  <a:srgbClr val="000000"/>
                </a:solidFill>
                <a:latin typeface="+mn-lt"/>
              </a:rPr>
              <a:t>Definição de Viralidade</a:t>
            </a:r>
          </a:p>
        </p:txBody>
      </p:sp>
      <p:sp>
        <p:nvSpPr>
          <p:cNvPr id="3" name="Espaço Reservado para Texto 2">
            <a:extLst>
              <a:ext uri="{FF2B5EF4-FFF2-40B4-BE49-F238E27FC236}">
                <a16:creationId xmlns:a16="http://schemas.microsoft.com/office/drawing/2014/main" id="{E4868062-8810-D5FA-286E-9A9B993C2CD9}"/>
              </a:ext>
            </a:extLst>
          </p:cNvPr>
          <p:cNvSpPr>
            <a:spLocks noGrp="1"/>
          </p:cNvSpPr>
          <p:nvPr>
            <p:ph sz="quarter" idx="13"/>
          </p:nvPr>
        </p:nvSpPr>
        <p:spPr>
          <a:xfrm>
            <a:off x="776728" y="1886016"/>
            <a:ext cx="10802561" cy="4155295"/>
          </a:xfrm>
        </p:spPr>
        <p:txBody>
          <a:bodyPr/>
          <a:lstStyle/>
          <a:p>
            <a:pPr marL="0" marR="0" lvl="0" indent="0" rtl="0">
              <a:buNone/>
            </a:pPr>
            <a:r>
              <a:rPr lang="pt-BR" b="0" i="0" u="none" strike="noStrike" kern="100" baseline="0" dirty="0">
                <a:solidFill>
                  <a:srgbClr val="000000"/>
                </a:solidFill>
                <a:latin typeface="+mn-lt"/>
              </a:rPr>
              <a:t>Viralidade refere-se ao fenômeno pelo qual informações, vídeos, imagens ou qualquer tipo de conteúdo se espalham rapidamente e de forma amplamente replicada entre os usuários da internet. </a:t>
            </a:r>
          </a:p>
          <a:p>
            <a:pPr marL="0" marR="0" lvl="0" indent="0" rtl="0">
              <a:buNone/>
            </a:pPr>
            <a:r>
              <a:rPr lang="pt-BR" b="0" i="0" u="none" strike="noStrike" kern="100" baseline="0" dirty="0">
                <a:solidFill>
                  <a:srgbClr val="000000"/>
                </a:solidFill>
                <a:latin typeface="+mn-lt"/>
              </a:rPr>
              <a:t>Esse processo é muitas vezes impulsionado pelo compartilhamento entre indivíduos, especialmente em plataformas de redes sociais. </a:t>
            </a:r>
          </a:p>
          <a:p>
            <a:pPr marL="0" marR="0" lvl="0" indent="0" rtl="0">
              <a:buNone/>
            </a:pPr>
            <a:endParaRPr lang="pt-BR" b="0" i="0" u="none" strike="noStrike" kern="100" baseline="0" dirty="0">
              <a:solidFill>
                <a:srgbClr val="000000"/>
              </a:solidFill>
              <a:latin typeface="+mn-lt"/>
            </a:endParaRPr>
          </a:p>
        </p:txBody>
      </p:sp>
      <p:pic>
        <p:nvPicPr>
          <p:cNvPr id="4" name="Picture 2" descr="Abraçando o futuro: o TikTok no e-commerce e as oportunidades para  empreendedores - Blog Empreender">
            <a:extLst>
              <a:ext uri="{FF2B5EF4-FFF2-40B4-BE49-F238E27FC236}">
                <a16:creationId xmlns:a16="http://schemas.microsoft.com/office/drawing/2014/main" id="{0AC425AA-2E10-81D0-0DC4-62AB0E5C1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024" y="4106151"/>
            <a:ext cx="47625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8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ECD236-3BFE-93F7-E85B-194BFE904E0A}"/>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Inovações Tecnológicas</a:t>
            </a:r>
          </a:p>
        </p:txBody>
      </p:sp>
      <p:sp>
        <p:nvSpPr>
          <p:cNvPr id="3" name="Espaço Reservado para Texto 2">
            <a:extLst>
              <a:ext uri="{FF2B5EF4-FFF2-40B4-BE49-F238E27FC236}">
                <a16:creationId xmlns:a16="http://schemas.microsoft.com/office/drawing/2014/main" id="{4A37E633-1AD5-49F9-9001-2726990BB7B4}"/>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Inovações tecnológicas continuarão a impulsionar a viralidade e a criação de conteúdo por IA. Desenvolvimentos em redes neurais profundas, permitirão a criação de conteúdos cada vez mais realistas e envolventes. </a:t>
            </a:r>
          </a:p>
          <a:p>
            <a:pPr marR="0" lvl="0" rtl="0"/>
            <a:endParaRPr lang="pt-BR" b="0" i="0" u="none" strike="noStrike" kern="100" baseline="0" dirty="0">
              <a:solidFill>
                <a:srgbClr val="000000"/>
              </a:solidFill>
              <a:latin typeface="Calibri" panose="020F0502020204030204" pitchFamily="34" charset="0"/>
            </a:endParaRPr>
          </a:p>
        </p:txBody>
      </p:sp>
      <p:pic>
        <p:nvPicPr>
          <p:cNvPr id="24578" name="Picture 2" descr="Influencer criada por inteligência artificial é alvo de comentários  machistas em redes sociais | CNN Brasil">
            <a:extLst>
              <a:ext uri="{FF2B5EF4-FFF2-40B4-BE49-F238E27FC236}">
                <a16:creationId xmlns:a16="http://schemas.microsoft.com/office/drawing/2014/main" id="{75DD426E-6972-839A-5B93-9093B7DF2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212" y="3974965"/>
            <a:ext cx="4191000" cy="2357438"/>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4B988BE5-D220-2445-A3A0-D48D89DE3DC3}"/>
              </a:ext>
            </a:extLst>
          </p:cNvPr>
          <p:cNvSpPr txBox="1"/>
          <p:nvPr/>
        </p:nvSpPr>
        <p:spPr>
          <a:xfrm>
            <a:off x="5403051" y="5197887"/>
            <a:ext cx="3054927" cy="1200329"/>
          </a:xfrm>
          <a:prstGeom prst="rect">
            <a:avLst/>
          </a:prstGeom>
          <a:noFill/>
        </p:spPr>
        <p:txBody>
          <a:bodyPr wrap="square" rtlCol="0">
            <a:spAutoFit/>
          </a:bodyPr>
          <a:lstStyle/>
          <a:p>
            <a:r>
              <a:rPr lang="pt-BR" dirty="0"/>
              <a:t>Influencer </a:t>
            </a:r>
            <a:r>
              <a:rPr lang="pt-BR" b="0" i="0" dirty="0">
                <a:solidFill>
                  <a:srgbClr val="262626"/>
                </a:solidFill>
                <a:effectLst/>
                <a:highlight>
                  <a:srgbClr val="FFFFFF"/>
                </a:highlight>
                <a:latin typeface="Calibri" panose="020F0502020204030204" pitchFamily="34" charset="0"/>
              </a:rPr>
              <a:t>Milla Sofia, </a:t>
            </a:r>
            <a:r>
              <a:rPr lang="pt-BR" dirty="0"/>
              <a:t>criada por inteligência artificial é alvo de comentários machistas em redes sociais </a:t>
            </a:r>
          </a:p>
        </p:txBody>
      </p:sp>
      <p:pic>
        <p:nvPicPr>
          <p:cNvPr id="6" name="Imagem 5">
            <a:extLst>
              <a:ext uri="{FF2B5EF4-FFF2-40B4-BE49-F238E27FC236}">
                <a16:creationId xmlns:a16="http://schemas.microsoft.com/office/drawing/2014/main" id="{60EE0DF1-EBEF-C35C-07E7-B05E855EA2A7}"/>
              </a:ext>
            </a:extLst>
          </p:cNvPr>
          <p:cNvPicPr>
            <a:picLocks noChangeAspect="1"/>
          </p:cNvPicPr>
          <p:nvPr/>
        </p:nvPicPr>
        <p:blipFill>
          <a:blip r:embed="rId3"/>
          <a:stretch>
            <a:fillRect/>
          </a:stretch>
        </p:blipFill>
        <p:spPr>
          <a:xfrm>
            <a:off x="8548652" y="3775915"/>
            <a:ext cx="2414420" cy="2449581"/>
          </a:xfrm>
          <a:prstGeom prst="rect">
            <a:avLst/>
          </a:prstGeom>
        </p:spPr>
      </p:pic>
    </p:spTree>
    <p:extLst>
      <p:ext uri="{BB962C8B-B14F-4D97-AF65-F5344CB8AC3E}">
        <p14:creationId xmlns:p14="http://schemas.microsoft.com/office/powerpoint/2010/main" val="2778052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1C5284F-1811-8B7C-D55A-E8FE2D80215E}"/>
              </a:ext>
            </a:extLst>
          </p:cNvPr>
          <p:cNvSpPr>
            <a:spLocks noGrp="1"/>
          </p:cNvSpPr>
          <p:nvPr>
            <p:ph type="sldNum" sz="quarter" idx="12"/>
          </p:nvPr>
        </p:nvSpPr>
        <p:spPr/>
        <p:txBody>
          <a:bodyPr/>
          <a:lstStyle/>
          <a:p>
            <a:fld id="{70C6A757-BE4A-5443-B13C-FA1C9C90D550}" type="slidenum">
              <a:rPr lang="pt-BR" smtClean="0"/>
              <a:pPr/>
              <a:t>31</a:t>
            </a:fld>
            <a:endParaRPr lang="pt-BR" dirty="0"/>
          </a:p>
        </p:txBody>
      </p:sp>
      <p:sp>
        <p:nvSpPr>
          <p:cNvPr id="3" name="Título 2">
            <a:extLst>
              <a:ext uri="{FF2B5EF4-FFF2-40B4-BE49-F238E27FC236}">
                <a16:creationId xmlns:a16="http://schemas.microsoft.com/office/drawing/2014/main" id="{026B8C17-36A4-EBA0-D337-D17BD23AC522}"/>
              </a:ext>
            </a:extLst>
          </p:cNvPr>
          <p:cNvSpPr>
            <a:spLocks noGrp="1"/>
          </p:cNvSpPr>
          <p:nvPr>
            <p:ph type="title"/>
          </p:nvPr>
        </p:nvSpPr>
        <p:spPr/>
        <p:txBody>
          <a:bodyPr/>
          <a:lstStyle/>
          <a:p>
            <a:r>
              <a:rPr lang="pt-BR" dirty="0"/>
              <a:t>Mundo virtual se mistura ao real</a:t>
            </a:r>
          </a:p>
        </p:txBody>
      </p:sp>
      <p:sp>
        <p:nvSpPr>
          <p:cNvPr id="4" name="Espaço Reservado para Conteúdo 3">
            <a:extLst>
              <a:ext uri="{FF2B5EF4-FFF2-40B4-BE49-F238E27FC236}">
                <a16:creationId xmlns:a16="http://schemas.microsoft.com/office/drawing/2014/main" id="{50FB3242-0773-1F90-3576-24200023F1E5}"/>
              </a:ext>
            </a:extLst>
          </p:cNvPr>
          <p:cNvSpPr>
            <a:spLocks noGrp="1"/>
          </p:cNvSpPr>
          <p:nvPr>
            <p:ph sz="quarter" idx="13"/>
          </p:nvPr>
        </p:nvSpPr>
        <p:spPr>
          <a:xfrm>
            <a:off x="5622588" y="3265558"/>
            <a:ext cx="5231829" cy="1335626"/>
          </a:xfrm>
        </p:spPr>
        <p:txBody>
          <a:bodyPr/>
          <a:lstStyle/>
          <a:p>
            <a:pPr marL="0" indent="0">
              <a:buNone/>
            </a:pPr>
            <a:r>
              <a:rPr lang="pt-BR" dirty="0"/>
              <a:t>Cantora </a:t>
            </a:r>
            <a:r>
              <a:rPr lang="pt-BR" b="1" dirty="0"/>
              <a:t>Anna Indiana  </a:t>
            </a:r>
            <a:r>
              <a:rPr lang="pt-BR" dirty="0"/>
              <a:t>lança seu novo single e já planeja uma turnê internacional</a:t>
            </a:r>
          </a:p>
        </p:txBody>
      </p:sp>
      <p:pic>
        <p:nvPicPr>
          <p:cNvPr id="8" name="Imagem 7">
            <a:extLst>
              <a:ext uri="{FF2B5EF4-FFF2-40B4-BE49-F238E27FC236}">
                <a16:creationId xmlns:a16="http://schemas.microsoft.com/office/drawing/2014/main" id="{9C3894B6-50A3-E245-8A87-D08C4019E47A}"/>
              </a:ext>
            </a:extLst>
          </p:cNvPr>
          <p:cNvPicPr>
            <a:picLocks noChangeAspect="1"/>
          </p:cNvPicPr>
          <p:nvPr/>
        </p:nvPicPr>
        <p:blipFill>
          <a:blip r:embed="rId2"/>
          <a:stretch>
            <a:fillRect/>
          </a:stretch>
        </p:blipFill>
        <p:spPr>
          <a:xfrm>
            <a:off x="1151148" y="1849935"/>
            <a:ext cx="4208794" cy="4592808"/>
          </a:xfrm>
          <a:prstGeom prst="rect">
            <a:avLst/>
          </a:prstGeom>
        </p:spPr>
      </p:pic>
      <p:pic>
        <p:nvPicPr>
          <p:cNvPr id="10" name="Imagem 9">
            <a:extLst>
              <a:ext uri="{FF2B5EF4-FFF2-40B4-BE49-F238E27FC236}">
                <a16:creationId xmlns:a16="http://schemas.microsoft.com/office/drawing/2014/main" id="{E691BE25-D65D-E9A1-F55C-7DF1F9AF7BCD}"/>
              </a:ext>
            </a:extLst>
          </p:cNvPr>
          <p:cNvPicPr>
            <a:picLocks noChangeAspect="1"/>
          </p:cNvPicPr>
          <p:nvPr/>
        </p:nvPicPr>
        <p:blipFill>
          <a:blip r:embed="rId3"/>
          <a:stretch>
            <a:fillRect/>
          </a:stretch>
        </p:blipFill>
        <p:spPr>
          <a:xfrm>
            <a:off x="9242898" y="1105171"/>
            <a:ext cx="2163323" cy="2163323"/>
          </a:xfrm>
          <a:prstGeom prst="rect">
            <a:avLst/>
          </a:prstGeom>
        </p:spPr>
      </p:pic>
      <p:pic>
        <p:nvPicPr>
          <p:cNvPr id="12" name="Imagem 11">
            <a:extLst>
              <a:ext uri="{FF2B5EF4-FFF2-40B4-BE49-F238E27FC236}">
                <a16:creationId xmlns:a16="http://schemas.microsoft.com/office/drawing/2014/main" id="{693BF55C-BC99-34E2-CD29-AA7FD97F5882}"/>
              </a:ext>
            </a:extLst>
          </p:cNvPr>
          <p:cNvPicPr>
            <a:picLocks noChangeAspect="1"/>
          </p:cNvPicPr>
          <p:nvPr/>
        </p:nvPicPr>
        <p:blipFill>
          <a:blip r:embed="rId4"/>
          <a:stretch>
            <a:fillRect/>
          </a:stretch>
        </p:blipFill>
        <p:spPr>
          <a:xfrm>
            <a:off x="9437453" y="4815191"/>
            <a:ext cx="1958035" cy="1958035"/>
          </a:xfrm>
          <a:prstGeom prst="rect">
            <a:avLst/>
          </a:prstGeom>
        </p:spPr>
      </p:pic>
      <p:sp>
        <p:nvSpPr>
          <p:cNvPr id="13" name="Espaço Reservado para Conteúdo 3">
            <a:extLst>
              <a:ext uri="{FF2B5EF4-FFF2-40B4-BE49-F238E27FC236}">
                <a16:creationId xmlns:a16="http://schemas.microsoft.com/office/drawing/2014/main" id="{9ADEE2CC-85D7-F027-3B9A-342804A20E77}"/>
              </a:ext>
            </a:extLst>
          </p:cNvPr>
          <p:cNvSpPr txBox="1">
            <a:spLocks/>
          </p:cNvSpPr>
          <p:nvPr/>
        </p:nvSpPr>
        <p:spPr>
          <a:xfrm>
            <a:off x="6251644" y="5256486"/>
            <a:ext cx="3242552" cy="13356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Primeira artista gerada por ia lança música.</a:t>
            </a:r>
          </a:p>
        </p:txBody>
      </p:sp>
    </p:spTree>
    <p:extLst>
      <p:ext uri="{BB962C8B-B14F-4D97-AF65-F5344CB8AC3E}">
        <p14:creationId xmlns:p14="http://schemas.microsoft.com/office/powerpoint/2010/main" val="171700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ECD236-3BFE-93F7-E85B-194BFE904E0A}"/>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Inovações Tecnológicas</a:t>
            </a:r>
          </a:p>
        </p:txBody>
      </p:sp>
      <p:sp>
        <p:nvSpPr>
          <p:cNvPr id="3" name="Espaço Reservado para Texto 2">
            <a:extLst>
              <a:ext uri="{FF2B5EF4-FFF2-40B4-BE49-F238E27FC236}">
                <a16:creationId xmlns:a16="http://schemas.microsoft.com/office/drawing/2014/main" id="{4A37E633-1AD5-49F9-9001-2726990BB7B4}"/>
              </a:ext>
            </a:extLst>
          </p:cNvPr>
          <p:cNvSpPr>
            <a:spLocks noGrp="1"/>
          </p:cNvSpPr>
          <p:nvPr>
            <p:ph sz="quarter" idx="13"/>
          </p:nvPr>
        </p:nvSpPr>
        <p:spPr>
          <a:xfrm>
            <a:off x="1000664" y="2030144"/>
            <a:ext cx="10213676" cy="4155295"/>
          </a:xfrm>
        </p:spPr>
        <p:txBody>
          <a:bodyPr/>
          <a:lstStyle/>
          <a:p>
            <a:pPr marL="0" marR="0" lvl="0" indent="0" rtl="0">
              <a:buNone/>
            </a:pPr>
            <a:r>
              <a:rPr lang="pt-BR" b="0" i="0" u="none" strike="noStrike" kern="100" baseline="0" dirty="0">
                <a:solidFill>
                  <a:srgbClr val="000000"/>
                </a:solidFill>
                <a:latin typeface="+mn-lt"/>
              </a:rPr>
              <a:t>Ferramentas de edição de vídeo e imagem baseadas em IA tornarão mais fácil para os criadores de conteúdo produzir materiais de alta qualidade rapidamente. </a:t>
            </a:r>
          </a:p>
          <a:p>
            <a:pPr marR="0" lvl="0" rtl="0"/>
            <a:endParaRPr lang="pt-BR" b="0" i="0" u="none" strike="noStrike" kern="100" baseline="0" dirty="0">
              <a:solidFill>
                <a:srgbClr val="000000"/>
              </a:solidFill>
              <a:latin typeface="Calibri" panose="020F0502020204030204" pitchFamily="34" charset="0"/>
            </a:endParaRPr>
          </a:p>
        </p:txBody>
      </p:sp>
      <p:pic>
        <p:nvPicPr>
          <p:cNvPr id="23554" name="Picture 2" descr="Editor de fotos online gratuito: edição de imagens fácil e gratuita - Canva">
            <a:extLst>
              <a:ext uri="{FF2B5EF4-FFF2-40B4-BE49-F238E27FC236}">
                <a16:creationId xmlns:a16="http://schemas.microsoft.com/office/drawing/2014/main" id="{B7DC3400-FFC6-8F23-E6E1-C3B3AC8B16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008" y="3625055"/>
            <a:ext cx="4709336" cy="281465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A38BF1E-3296-99EE-8016-554537A6815C}"/>
              </a:ext>
            </a:extLst>
          </p:cNvPr>
          <p:cNvPicPr>
            <a:picLocks noChangeAspect="1"/>
          </p:cNvPicPr>
          <p:nvPr/>
        </p:nvPicPr>
        <p:blipFill>
          <a:blip r:embed="rId3"/>
          <a:stretch>
            <a:fillRect/>
          </a:stretch>
        </p:blipFill>
        <p:spPr>
          <a:xfrm>
            <a:off x="6957677" y="3706053"/>
            <a:ext cx="2731072" cy="2703898"/>
          </a:xfrm>
          <a:prstGeom prst="rect">
            <a:avLst/>
          </a:prstGeom>
        </p:spPr>
      </p:pic>
    </p:spTree>
    <p:extLst>
      <p:ext uri="{BB962C8B-B14F-4D97-AF65-F5344CB8AC3E}">
        <p14:creationId xmlns:p14="http://schemas.microsoft.com/office/powerpoint/2010/main" val="3093673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EDBF97-5244-600C-E696-A372FBB136F9}"/>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dirty="0">
                <a:solidFill>
                  <a:srgbClr val="000000"/>
                </a:solidFill>
                <a:latin typeface="Calibri" panose="020F0502020204030204" pitchFamily="34" charset="0"/>
              </a:rPr>
              <a:t> Referências Bibliográficas</a:t>
            </a:r>
          </a:p>
        </p:txBody>
      </p:sp>
      <p:sp>
        <p:nvSpPr>
          <p:cNvPr id="3" name="Espaço Reservado para Texto 2">
            <a:extLst>
              <a:ext uri="{FF2B5EF4-FFF2-40B4-BE49-F238E27FC236}">
                <a16:creationId xmlns:a16="http://schemas.microsoft.com/office/drawing/2014/main" id="{BC9A78B3-4A33-5A3F-0F20-0BAE88153859}"/>
              </a:ext>
            </a:extLst>
          </p:cNvPr>
          <p:cNvSpPr>
            <a:spLocks noGrp="1"/>
          </p:cNvSpPr>
          <p:nvPr>
            <p:ph sz="quarter" idx="13"/>
          </p:nvPr>
        </p:nvSpPr>
        <p:spPr/>
        <p:txBody>
          <a:bodyPr>
            <a:normAutofit/>
          </a:bodyPr>
          <a:lstStyle/>
          <a:p>
            <a:pPr marL="0" marR="0" lvl="0" indent="0" rtl="0">
              <a:buNone/>
            </a:pPr>
            <a:r>
              <a:rPr lang="pt-BR" b="0" i="0" u="none" strike="noStrike" kern="100" baseline="0" dirty="0">
                <a:solidFill>
                  <a:srgbClr val="000000"/>
                </a:solidFill>
                <a:latin typeface="Calibri" panose="020F0502020204030204" pitchFamily="34" charset="0"/>
              </a:rPr>
              <a:t>PARISER, Eli. The Filter Bubble: </a:t>
            </a:r>
            <a:r>
              <a:rPr lang="pt-BR" b="0" i="0" u="none" strike="noStrike" kern="100" baseline="0" dirty="0" err="1">
                <a:solidFill>
                  <a:srgbClr val="000000"/>
                </a:solidFill>
                <a:latin typeface="Calibri" panose="020F0502020204030204" pitchFamily="34" charset="0"/>
              </a:rPr>
              <a:t>What</a:t>
            </a:r>
            <a:r>
              <a:rPr lang="pt-BR" b="0" i="0" u="none" strike="noStrike" kern="100" baseline="0" dirty="0">
                <a:solidFill>
                  <a:srgbClr val="000000"/>
                </a:solidFill>
                <a:latin typeface="Calibri" panose="020F0502020204030204" pitchFamily="34" charset="0"/>
              </a:rPr>
              <a:t> </a:t>
            </a:r>
            <a:r>
              <a:rPr lang="pt-BR" b="0" i="0" u="none" strike="noStrike" kern="100" baseline="0" dirty="0" err="1">
                <a:solidFill>
                  <a:srgbClr val="000000"/>
                </a:solidFill>
                <a:latin typeface="Calibri" panose="020F0502020204030204" pitchFamily="34" charset="0"/>
              </a:rPr>
              <a:t>the</a:t>
            </a:r>
            <a:r>
              <a:rPr lang="pt-BR" b="0" i="0" u="none" strike="noStrike" kern="100" baseline="0" dirty="0">
                <a:solidFill>
                  <a:srgbClr val="000000"/>
                </a:solidFill>
                <a:latin typeface="Calibri" panose="020F0502020204030204" pitchFamily="34" charset="0"/>
              </a:rPr>
              <a:t> Internet </a:t>
            </a:r>
            <a:r>
              <a:rPr lang="pt-BR" b="0" i="0" u="none" strike="noStrike" kern="100" baseline="0" dirty="0" err="1">
                <a:solidFill>
                  <a:srgbClr val="000000"/>
                </a:solidFill>
                <a:latin typeface="Calibri" panose="020F0502020204030204" pitchFamily="34" charset="0"/>
              </a:rPr>
              <a:t>Is</a:t>
            </a:r>
            <a:r>
              <a:rPr lang="pt-BR" b="0" i="0" u="none" strike="noStrike" kern="100" baseline="0" dirty="0">
                <a:solidFill>
                  <a:srgbClr val="000000"/>
                </a:solidFill>
                <a:latin typeface="Calibri" panose="020F0502020204030204" pitchFamily="34" charset="0"/>
              </a:rPr>
              <a:t> </a:t>
            </a:r>
            <a:r>
              <a:rPr lang="pt-BR" b="0" i="0" u="none" strike="noStrike" kern="100" baseline="0" dirty="0" err="1">
                <a:solidFill>
                  <a:srgbClr val="000000"/>
                </a:solidFill>
                <a:latin typeface="Calibri" panose="020F0502020204030204" pitchFamily="34" charset="0"/>
              </a:rPr>
              <a:t>Hiding</a:t>
            </a:r>
            <a:r>
              <a:rPr lang="pt-BR" b="0" i="0" u="none" strike="noStrike" kern="100" baseline="0" dirty="0">
                <a:solidFill>
                  <a:srgbClr val="000000"/>
                </a:solidFill>
                <a:latin typeface="Calibri" panose="020F0502020204030204" pitchFamily="34" charset="0"/>
              </a:rPr>
              <a:t> </a:t>
            </a:r>
            <a:r>
              <a:rPr lang="pt-BR" b="0" i="0" u="none" strike="noStrike" kern="100" baseline="0" dirty="0" err="1">
                <a:solidFill>
                  <a:srgbClr val="000000"/>
                </a:solidFill>
                <a:latin typeface="Calibri" panose="020F0502020204030204" pitchFamily="34" charset="0"/>
              </a:rPr>
              <a:t>from</a:t>
            </a:r>
            <a:r>
              <a:rPr lang="pt-BR" b="0" i="0" u="none" strike="noStrike" kern="100" baseline="0" dirty="0">
                <a:solidFill>
                  <a:srgbClr val="000000"/>
                </a:solidFill>
                <a:latin typeface="Calibri" panose="020F0502020204030204" pitchFamily="34" charset="0"/>
              </a:rPr>
              <a:t> </a:t>
            </a:r>
            <a:r>
              <a:rPr lang="pt-BR" b="0" i="0" u="none" strike="noStrike" kern="100" baseline="0" dirty="0" err="1">
                <a:solidFill>
                  <a:srgbClr val="000000"/>
                </a:solidFill>
                <a:latin typeface="Calibri" panose="020F0502020204030204" pitchFamily="34" charset="0"/>
              </a:rPr>
              <a:t>You</a:t>
            </a:r>
            <a:r>
              <a:rPr lang="pt-BR" b="0" i="0" u="none" strike="noStrike" kern="100" baseline="0" dirty="0">
                <a:solidFill>
                  <a:srgbClr val="000000"/>
                </a:solidFill>
                <a:latin typeface="Calibri" panose="020F0502020204030204" pitchFamily="34" charset="0"/>
              </a:rPr>
              <a:t>. </a:t>
            </a:r>
            <a:r>
              <a:rPr lang="pt-BR" b="0" i="0" u="none" strike="noStrike" kern="100" baseline="0" dirty="0" err="1">
                <a:solidFill>
                  <a:srgbClr val="000000"/>
                </a:solidFill>
                <a:latin typeface="Calibri" panose="020F0502020204030204" pitchFamily="34" charset="0"/>
              </a:rPr>
              <a:t>Penguin</a:t>
            </a:r>
            <a:r>
              <a:rPr lang="pt-BR" b="0" i="0" u="none" strike="noStrike" kern="100" baseline="0" dirty="0">
                <a:solidFill>
                  <a:srgbClr val="000000"/>
                </a:solidFill>
                <a:latin typeface="Calibri" panose="020F0502020204030204" pitchFamily="34" charset="0"/>
              </a:rPr>
              <a:t> Books, 2011.</a:t>
            </a:r>
          </a:p>
          <a:p>
            <a:pPr marL="0" marR="0" lvl="0" indent="0" rtl="0">
              <a:buNone/>
            </a:pPr>
            <a:r>
              <a:rPr lang="pt-BR" b="0" i="0" u="none" strike="noStrike" kern="100" baseline="0" dirty="0">
                <a:solidFill>
                  <a:srgbClr val="000000"/>
                </a:solidFill>
                <a:latin typeface="Calibri" panose="020F0502020204030204" pitchFamily="34" charset="0"/>
              </a:rPr>
              <a:t>WITNESS. Parte 1: o estado das fake </a:t>
            </a:r>
            <a:r>
              <a:rPr lang="pt-BR" b="0" i="0" u="none" strike="noStrike" kern="100" baseline="0" dirty="0" err="1">
                <a:solidFill>
                  <a:srgbClr val="000000"/>
                </a:solidFill>
                <a:latin typeface="Calibri" panose="020F0502020204030204" pitchFamily="34" charset="0"/>
              </a:rPr>
              <a:t>news</a:t>
            </a:r>
            <a:r>
              <a:rPr lang="pt-BR" b="0" i="0" u="none" strike="noStrike" kern="100" baseline="0" dirty="0">
                <a:solidFill>
                  <a:srgbClr val="000000"/>
                </a:solidFill>
                <a:latin typeface="Calibri" panose="020F0502020204030204" pitchFamily="34" charset="0"/>
              </a:rPr>
              <a:t> brasileiras em 2019. Disponível em: https://www.witness.org/. Acesso em: 3 ago. 2024.</a:t>
            </a:r>
          </a:p>
          <a:p>
            <a:pPr marL="0" marR="0" lvl="0" indent="0" rtl="0">
              <a:buNone/>
            </a:pPr>
            <a:r>
              <a:rPr lang="pt-BR" b="0" i="0" u="none" strike="noStrike" kern="100" baseline="0" dirty="0">
                <a:solidFill>
                  <a:srgbClr val="000000"/>
                </a:solidFill>
                <a:latin typeface="Calibri" panose="020F0502020204030204" pitchFamily="34" charset="0"/>
              </a:rPr>
              <a:t>G1. Fato ou Fake: Como os criadores de fake </a:t>
            </a:r>
            <a:r>
              <a:rPr lang="pt-BR" b="0" i="0" u="none" strike="noStrike" kern="100" baseline="0" dirty="0" err="1">
                <a:solidFill>
                  <a:srgbClr val="000000"/>
                </a:solidFill>
                <a:latin typeface="Calibri" panose="020F0502020204030204" pitchFamily="34" charset="0"/>
              </a:rPr>
              <a:t>news</a:t>
            </a:r>
            <a:r>
              <a:rPr lang="pt-BR" b="0" i="0" u="none" strike="noStrike" kern="100" baseline="0" dirty="0">
                <a:solidFill>
                  <a:srgbClr val="000000"/>
                </a:solidFill>
                <a:latin typeface="Calibri" panose="020F0502020204030204" pitchFamily="34" charset="0"/>
              </a:rPr>
              <a:t> tentam enganar você? Disponível em: https://g1.globo.com/. Acesso em: 3 ago. 2024.</a:t>
            </a:r>
          </a:p>
          <a:p>
            <a:pPr marL="0" marR="0" lvl="0" indent="0" rtl="0">
              <a:buNone/>
            </a:pPr>
            <a:r>
              <a:rPr lang="pt-BR" b="0" i="0" u="none" strike="noStrike" kern="100" baseline="0" dirty="0">
                <a:solidFill>
                  <a:srgbClr val="000000"/>
                </a:solidFill>
                <a:latin typeface="Calibri" panose="020F0502020204030204" pitchFamily="34" charset="0"/>
              </a:rPr>
              <a:t>ESET. Cuidado com as fake news: como identificar a desinformação na Internet. Disponível em: https://www.eset.com/. Acesso em: 3 ago. 2024.</a:t>
            </a:r>
            <a:endParaRPr lang="en-US" b="0" i="0" u="none" strike="noStrike" kern="100" baseline="0" dirty="0">
              <a:solidFill>
                <a:srgbClr val="000000"/>
              </a:solidFill>
              <a:latin typeface="Calibri" panose="020F0502020204030204" pitchFamily="34" charset="0"/>
            </a:endParaRPr>
          </a:p>
        </p:txBody>
      </p:sp>
      <p:sp>
        <p:nvSpPr>
          <p:cNvPr id="4" name="Espaço Reservado para Número de Slide 3">
            <a:extLst>
              <a:ext uri="{FF2B5EF4-FFF2-40B4-BE49-F238E27FC236}">
                <a16:creationId xmlns:a16="http://schemas.microsoft.com/office/drawing/2014/main" id="{D2B27986-5948-80CB-87F7-2458B905601E}"/>
              </a:ext>
            </a:extLst>
          </p:cNvPr>
          <p:cNvSpPr>
            <a:spLocks noGrp="1"/>
          </p:cNvSpPr>
          <p:nvPr>
            <p:ph type="sldNum" sz="quarter" idx="12"/>
          </p:nvPr>
        </p:nvSpPr>
        <p:spPr/>
        <p:txBody>
          <a:bodyPr/>
          <a:lstStyle/>
          <a:p>
            <a:fld id="{70C6A757-BE4A-5443-B13C-FA1C9C90D550}" type="slidenum">
              <a:rPr lang="pt-BR" smtClean="0"/>
              <a:pPr/>
              <a:t>33</a:t>
            </a:fld>
            <a:endParaRPr lang="pt-BR" dirty="0"/>
          </a:p>
        </p:txBody>
      </p:sp>
    </p:spTree>
    <p:extLst>
      <p:ext uri="{BB962C8B-B14F-4D97-AF65-F5344CB8AC3E}">
        <p14:creationId xmlns:p14="http://schemas.microsoft.com/office/powerpoint/2010/main" val="3770380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438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60BFE5-016C-2C89-2861-B706C8E844AA}"/>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dirty="0">
                <a:solidFill>
                  <a:srgbClr val="000000"/>
                </a:solidFill>
                <a:latin typeface="+mn-lt"/>
              </a:rPr>
              <a:t>Os primeiros Virais</a:t>
            </a:r>
          </a:p>
        </p:txBody>
      </p:sp>
      <p:sp>
        <p:nvSpPr>
          <p:cNvPr id="3" name="Espaço Reservado para Texto 2">
            <a:extLst>
              <a:ext uri="{FF2B5EF4-FFF2-40B4-BE49-F238E27FC236}">
                <a16:creationId xmlns:a16="http://schemas.microsoft.com/office/drawing/2014/main" id="{D2555F76-2A36-59F2-C5E9-EC824EF0CF10}"/>
              </a:ext>
            </a:extLst>
          </p:cNvPr>
          <p:cNvSpPr>
            <a:spLocks noGrp="1"/>
          </p:cNvSpPr>
          <p:nvPr>
            <p:ph sz="quarter" idx="13"/>
          </p:nvPr>
        </p:nvSpPr>
        <p:spPr>
          <a:xfrm>
            <a:off x="1000664" y="2156604"/>
            <a:ext cx="7667475" cy="4155295"/>
          </a:xfrm>
        </p:spPr>
        <p:txBody>
          <a:bodyPr/>
          <a:lstStyle/>
          <a:p>
            <a:pPr marL="0" marR="0" lvl="0" indent="0" rtl="0">
              <a:buNone/>
            </a:pPr>
            <a:r>
              <a:rPr lang="pt-BR" b="0" i="0" u="none" strike="noStrike" kern="100" baseline="0" dirty="0">
                <a:solidFill>
                  <a:srgbClr val="000000"/>
                </a:solidFill>
                <a:latin typeface="+mn-lt"/>
              </a:rPr>
              <a:t>A história da viralidade na internet começou na década de 1990, com o advento da World Wide Web. Nos primeiros anos, o e-mail era a principal ferramenta para o compartilhamento de conteúdo virais, como piadas e correntes. Com o surgimento de plataformas de redes sociais como MySpace, Facebook, YouTube e Twitter, o potencial de alcance dos conteúdos virais aumentou exponencialmente. </a:t>
            </a:r>
          </a:p>
          <a:p>
            <a:pPr marL="0" marR="0" lvl="0" indent="0" rtl="0">
              <a:buNone/>
            </a:pPr>
            <a:endParaRPr lang="pt-BR" b="0" i="0" u="none" strike="noStrike" kern="100" baseline="0" dirty="0">
              <a:solidFill>
                <a:srgbClr val="000000"/>
              </a:solidFill>
              <a:latin typeface="+mn-lt"/>
            </a:endParaRPr>
          </a:p>
        </p:txBody>
      </p:sp>
      <p:pic>
        <p:nvPicPr>
          <p:cNvPr id="4098" name="Picture 2" descr="AKI GIFS: Gato dançando (Gif) | Gato dançando gif, Fotos de gatos  engraçados, Humor de gato engraçado">
            <a:extLst>
              <a:ext uri="{FF2B5EF4-FFF2-40B4-BE49-F238E27FC236}">
                <a16:creationId xmlns:a16="http://schemas.microsoft.com/office/drawing/2014/main" id="{C31B5D26-C810-502E-1947-C8B08A4E0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409" y="2515377"/>
            <a:ext cx="208597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379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23728-136A-B066-3A38-38E787974C04}"/>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dirty="0">
                <a:solidFill>
                  <a:srgbClr val="000000"/>
                </a:solidFill>
                <a:latin typeface="+mn-lt"/>
              </a:rPr>
              <a:t>  Importância da Viralidade no Mundo Digital Atual</a:t>
            </a:r>
          </a:p>
        </p:txBody>
      </p:sp>
      <p:sp>
        <p:nvSpPr>
          <p:cNvPr id="3" name="Espaço Reservado para Texto 2">
            <a:extLst>
              <a:ext uri="{FF2B5EF4-FFF2-40B4-BE49-F238E27FC236}">
                <a16:creationId xmlns:a16="http://schemas.microsoft.com/office/drawing/2014/main" id="{567657E8-5DC9-F9C2-AA05-E55FB7681FCF}"/>
              </a:ext>
            </a:extLst>
          </p:cNvPr>
          <p:cNvSpPr>
            <a:spLocks noGrp="1"/>
          </p:cNvSpPr>
          <p:nvPr>
            <p:ph sz="quarter" idx="13"/>
          </p:nvPr>
        </p:nvSpPr>
        <p:spPr/>
        <p:txBody>
          <a:bodyPr>
            <a:normAutofit/>
          </a:bodyPr>
          <a:lstStyle/>
          <a:p>
            <a:pPr marL="0" marR="0" lvl="0" indent="0" rtl="0">
              <a:buNone/>
            </a:pPr>
            <a:r>
              <a:rPr lang="pt-BR" b="0" i="0" u="none" strike="noStrike" kern="100" baseline="0" dirty="0">
                <a:solidFill>
                  <a:srgbClr val="000000"/>
                </a:solidFill>
                <a:latin typeface="+mn-lt"/>
              </a:rPr>
              <a:t>A viralidade desempenha um papel importante no marketing, na comunicação e na formação de opiniões públicas. Para marcas e empresas, alcançar a viralidade significa não apenas aumentar a visibilidade, mas também a possibilidade de alcançar novos públicos e engajar consumidores de forma significativa e econômica. </a:t>
            </a:r>
          </a:p>
          <a:p>
            <a:pPr marL="0" marR="0" lvl="0" indent="0" rtl="0">
              <a:buNone/>
            </a:pPr>
            <a:endParaRPr lang="pt-BR" b="0" i="0" u="none" strike="noStrike" kern="100" baseline="0" dirty="0">
              <a:solidFill>
                <a:srgbClr val="000000"/>
              </a:solidFill>
              <a:latin typeface="+mn-lt"/>
            </a:endParaRPr>
          </a:p>
        </p:txBody>
      </p:sp>
      <p:sp>
        <p:nvSpPr>
          <p:cNvPr id="4" name="CaixaDeTexto 3">
            <a:extLst>
              <a:ext uri="{FF2B5EF4-FFF2-40B4-BE49-F238E27FC236}">
                <a16:creationId xmlns:a16="http://schemas.microsoft.com/office/drawing/2014/main" id="{CAB9CFA7-59D7-5886-BB08-7E76976612CC}"/>
              </a:ext>
            </a:extLst>
          </p:cNvPr>
          <p:cNvSpPr txBox="1"/>
          <p:nvPr/>
        </p:nvSpPr>
        <p:spPr>
          <a:xfrm>
            <a:off x="1101012" y="4497355"/>
            <a:ext cx="4254759" cy="1938992"/>
          </a:xfrm>
          <a:prstGeom prst="rect">
            <a:avLst/>
          </a:prstGeom>
          <a:noFill/>
        </p:spPr>
        <p:txBody>
          <a:bodyPr wrap="square" rtlCol="0">
            <a:spAutoFit/>
          </a:bodyPr>
          <a:lstStyle/>
          <a:p>
            <a:pPr marL="457200" indent="-457200">
              <a:buFont typeface="+mj-lt"/>
              <a:buAutoNum type="arabicPeriod"/>
            </a:pPr>
            <a:r>
              <a:rPr lang="pt-BR" sz="2400" dirty="0"/>
              <a:t>51 é uma boa ideia!</a:t>
            </a:r>
          </a:p>
          <a:p>
            <a:pPr marL="457200" indent="-457200">
              <a:buFont typeface="+mj-lt"/>
              <a:buAutoNum type="arabicPeriod"/>
            </a:pPr>
            <a:r>
              <a:rPr lang="pt-BR" sz="2400" dirty="0"/>
              <a:t>Dedicação total a você!</a:t>
            </a:r>
          </a:p>
          <a:p>
            <a:pPr marL="457200" indent="-457200">
              <a:buFont typeface="+mj-lt"/>
              <a:buAutoNum type="arabicPeriod"/>
            </a:pPr>
            <a:r>
              <a:rPr lang="pt-BR" sz="2400" dirty="0"/>
              <a:t>1001 utilidade!</a:t>
            </a:r>
          </a:p>
          <a:p>
            <a:pPr marL="457200" indent="-457200">
              <a:buFont typeface="+mj-lt"/>
              <a:buAutoNum type="arabicPeriod"/>
            </a:pPr>
            <a:r>
              <a:rPr lang="pt-BR" sz="2400" dirty="0"/>
              <a:t>Porque se sujar faz bem!</a:t>
            </a:r>
          </a:p>
          <a:p>
            <a:pPr marL="457200" indent="-457200">
              <a:buFont typeface="+mj-lt"/>
              <a:buAutoNum type="arabicPeriod"/>
            </a:pPr>
            <a:r>
              <a:rPr lang="pt-BR" sz="2400" dirty="0"/>
              <a:t>Feito para você!</a:t>
            </a:r>
          </a:p>
        </p:txBody>
      </p:sp>
      <p:sp>
        <p:nvSpPr>
          <p:cNvPr id="5" name="CaixaDeTexto 4">
            <a:extLst>
              <a:ext uri="{FF2B5EF4-FFF2-40B4-BE49-F238E27FC236}">
                <a16:creationId xmlns:a16="http://schemas.microsoft.com/office/drawing/2014/main" id="{A548AE40-FE8C-59F6-1E93-F75C33815951}"/>
              </a:ext>
            </a:extLst>
          </p:cNvPr>
          <p:cNvSpPr txBox="1"/>
          <p:nvPr/>
        </p:nvSpPr>
        <p:spPr>
          <a:xfrm>
            <a:off x="6111552" y="4492720"/>
            <a:ext cx="4404049" cy="2215991"/>
          </a:xfrm>
          <a:prstGeom prst="rect">
            <a:avLst/>
          </a:prstGeom>
          <a:noFill/>
        </p:spPr>
        <p:txBody>
          <a:bodyPr wrap="square" rtlCol="0">
            <a:spAutoFit/>
          </a:bodyPr>
          <a:lstStyle/>
          <a:p>
            <a:pPr marL="457200" indent="-457200">
              <a:buFont typeface="+mj-lt"/>
              <a:buAutoNum type="arabicPeriod" startAt="6"/>
            </a:pPr>
            <a:r>
              <a:rPr lang="pt-BR" sz="2400" dirty="0"/>
              <a:t>Desce redondo!</a:t>
            </a:r>
          </a:p>
          <a:p>
            <a:pPr marL="457200" indent="-457200">
              <a:buFont typeface="+mj-lt"/>
              <a:buAutoNum type="arabicPeriod" startAt="6"/>
            </a:pPr>
            <a:r>
              <a:rPr lang="pt-BR" sz="2400" dirty="0"/>
              <a:t>Te dá asas!!!</a:t>
            </a:r>
          </a:p>
          <a:p>
            <a:pPr marL="457200" indent="-457200">
              <a:buFont typeface="+mj-lt"/>
              <a:buAutoNum type="arabicPeriod" startAt="6"/>
            </a:pPr>
            <a:r>
              <a:rPr lang="pt-BR" sz="2400" dirty="0"/>
              <a:t>A verdadeira maionese.</a:t>
            </a:r>
          </a:p>
          <a:p>
            <a:pPr marL="457200" indent="-457200">
              <a:buFont typeface="+mj-lt"/>
              <a:buAutoNum type="arabicPeriod" startAt="6"/>
            </a:pPr>
            <a:r>
              <a:rPr lang="pt-BR" sz="2400" dirty="0"/>
              <a:t>Não te abandona!</a:t>
            </a:r>
          </a:p>
          <a:p>
            <a:pPr marL="457200" indent="-457200">
              <a:buFont typeface="+mj-lt"/>
              <a:buAutoNum type="arabicPeriod" startAt="6"/>
            </a:pPr>
            <a:r>
              <a:rPr lang="pt-BR" sz="2400" dirty="0"/>
              <a:t>Viver sem fronteiras.</a:t>
            </a:r>
          </a:p>
          <a:p>
            <a:endParaRPr lang="pt-BR" dirty="0"/>
          </a:p>
        </p:txBody>
      </p:sp>
    </p:spTree>
    <p:extLst>
      <p:ext uri="{BB962C8B-B14F-4D97-AF65-F5344CB8AC3E}">
        <p14:creationId xmlns:p14="http://schemas.microsoft.com/office/powerpoint/2010/main" val="420280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23728-136A-B066-3A38-38E787974C04}"/>
              </a:ext>
            </a:extLst>
          </p:cNvPr>
          <p:cNvSpPr>
            <a:spLocks noGrp="1"/>
          </p:cNvSpPr>
          <p:nvPr>
            <p:ph type="title"/>
          </p:nvPr>
        </p:nvSpPr>
        <p:spPr/>
        <p:txBody>
          <a:bodyPr/>
          <a:lstStyle/>
          <a:p>
            <a:pPr marL="0" marR="0" lvl="0" indent="0" rtl="0">
              <a:buNone/>
            </a:pPr>
            <a:r>
              <a:rPr lang="pt-BR" b="0" i="0" u="none" strike="noStrike" kern="100" baseline="0" dirty="0">
                <a:solidFill>
                  <a:srgbClr val="000000"/>
                </a:solidFill>
                <a:latin typeface="+mn-lt"/>
              </a:rPr>
              <a:t>Psicologia do Compartilhamento</a:t>
            </a:r>
          </a:p>
        </p:txBody>
      </p:sp>
      <p:sp>
        <p:nvSpPr>
          <p:cNvPr id="3" name="Espaço Reservado para Texto 2">
            <a:extLst>
              <a:ext uri="{FF2B5EF4-FFF2-40B4-BE49-F238E27FC236}">
                <a16:creationId xmlns:a16="http://schemas.microsoft.com/office/drawing/2014/main" id="{567657E8-5DC9-F9C2-AA05-E55FB7681FCF}"/>
              </a:ext>
            </a:extLst>
          </p:cNvPr>
          <p:cNvSpPr>
            <a:spLocks noGrp="1"/>
          </p:cNvSpPr>
          <p:nvPr>
            <p:ph sz="quarter" idx="13"/>
          </p:nvPr>
        </p:nvSpPr>
        <p:spPr/>
        <p:txBody>
          <a:bodyPr>
            <a:normAutofit/>
          </a:bodyPr>
          <a:lstStyle/>
          <a:p>
            <a:pPr marL="0" marR="0" lvl="0" indent="0" rtl="0">
              <a:buNone/>
            </a:pPr>
            <a:r>
              <a:rPr lang="pt-BR" b="0" i="0" u="none" strike="noStrike" kern="100" baseline="0" dirty="0">
                <a:solidFill>
                  <a:srgbClr val="000000"/>
                </a:solidFill>
                <a:latin typeface="+mn-lt"/>
              </a:rPr>
              <a:t>Conteúdos que evocam emoções fortes ou que as pessoas acham que serão úteis ou interessantes para os outros tendem a ser compartilhados com mais frequência. A necessidade de autoexpressão e a busca por validação social também são impulsionadores importantes. </a:t>
            </a:r>
          </a:p>
        </p:txBody>
      </p:sp>
      <p:sp>
        <p:nvSpPr>
          <p:cNvPr id="4" name="AutoShape 2" descr="O que você precisa saber sobre Marketing Viral? - Blog ISBrasil">
            <a:extLst>
              <a:ext uri="{FF2B5EF4-FFF2-40B4-BE49-F238E27FC236}">
                <a16:creationId xmlns:a16="http://schemas.microsoft.com/office/drawing/2014/main" id="{2B7ABD00-4757-4546-8E32-447DEF36C90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a:extLst>
              <a:ext uri="{FF2B5EF4-FFF2-40B4-BE49-F238E27FC236}">
                <a16:creationId xmlns:a16="http://schemas.microsoft.com/office/drawing/2014/main" id="{A67B4B06-CD9E-0688-FD85-D1608BB6A8BB}"/>
              </a:ext>
            </a:extLst>
          </p:cNvPr>
          <p:cNvPicPr>
            <a:picLocks noChangeAspect="1"/>
          </p:cNvPicPr>
          <p:nvPr/>
        </p:nvPicPr>
        <p:blipFill rotWithShape="1">
          <a:blip r:embed="rId2"/>
          <a:srcRect t="7705"/>
          <a:stretch/>
        </p:blipFill>
        <p:spPr>
          <a:xfrm>
            <a:off x="2576345" y="4310743"/>
            <a:ext cx="6233230" cy="2090057"/>
          </a:xfrm>
          <a:prstGeom prst="rect">
            <a:avLst/>
          </a:prstGeom>
        </p:spPr>
      </p:pic>
    </p:spTree>
    <p:extLst>
      <p:ext uri="{BB962C8B-B14F-4D97-AF65-F5344CB8AC3E}">
        <p14:creationId xmlns:p14="http://schemas.microsoft.com/office/powerpoint/2010/main" val="1016947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264D1-12A6-4364-9FB7-131F35AD898C}"/>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Conteúdo Emocionalmente Impactante</a:t>
            </a:r>
          </a:p>
        </p:txBody>
      </p:sp>
      <p:sp>
        <p:nvSpPr>
          <p:cNvPr id="3" name="Espaço Reservado para Texto 2">
            <a:extLst>
              <a:ext uri="{FF2B5EF4-FFF2-40B4-BE49-F238E27FC236}">
                <a16:creationId xmlns:a16="http://schemas.microsoft.com/office/drawing/2014/main" id="{F3829BD2-59B8-1D02-BEE7-0BD1A8D7F5DC}"/>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Vídeos inspiradores, histórias comoventes e acontecimentos surpreendentes são exemplos de conteúdos que frequentemente se tornam virais devido ao seu impacto emocional. A emoção atua como um catalisador, aumentando o engajamento e a propensão dos indivíduos a compartilhar com suas redes sociais, buscando uma resposta similar de seus pares.</a:t>
            </a:r>
          </a:p>
          <a:p>
            <a:pPr marL="0" marR="0" lvl="0" indent="0" rtl="0">
              <a:buNone/>
            </a:pPr>
            <a:endParaRPr lang="pt-BR" b="0" i="0" u="none" strike="noStrike" kern="100" baseline="0" dirty="0">
              <a:solidFill>
                <a:srgbClr val="000000"/>
              </a:solidFill>
              <a:latin typeface="+mn-lt"/>
            </a:endParaRPr>
          </a:p>
        </p:txBody>
      </p:sp>
      <p:pic>
        <p:nvPicPr>
          <p:cNvPr id="7172" name="Picture 4" descr="Campanha de combate à violência contra a mulher – ANOREG">
            <a:extLst>
              <a:ext uri="{FF2B5EF4-FFF2-40B4-BE49-F238E27FC236}">
                <a16:creationId xmlns:a16="http://schemas.microsoft.com/office/drawing/2014/main" id="{56E0EFB5-1B64-B659-4A2A-324DC5AEB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8817" y="4863830"/>
            <a:ext cx="5752288" cy="1438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01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94E480-AE08-AEF9-BBCB-76A5645FD976}"/>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Plataformas e Algoritmos</a:t>
            </a:r>
          </a:p>
        </p:txBody>
      </p:sp>
      <p:sp>
        <p:nvSpPr>
          <p:cNvPr id="3" name="Espaço Reservado para Texto 2">
            <a:extLst>
              <a:ext uri="{FF2B5EF4-FFF2-40B4-BE49-F238E27FC236}">
                <a16:creationId xmlns:a16="http://schemas.microsoft.com/office/drawing/2014/main" id="{DB200FDC-D17E-918B-DA41-6302869767B5}"/>
              </a:ext>
            </a:extLst>
          </p:cNvPr>
          <p:cNvSpPr>
            <a:spLocks noGrp="1"/>
          </p:cNvSpPr>
          <p:nvPr>
            <p:ph sz="quarter" idx="13"/>
          </p:nvPr>
        </p:nvSpPr>
        <p:spPr>
          <a:xfrm>
            <a:off x="922843" y="1757770"/>
            <a:ext cx="10213676" cy="4155295"/>
          </a:xfrm>
        </p:spPr>
        <p:txBody>
          <a:bodyPr/>
          <a:lstStyle/>
          <a:p>
            <a:pPr marL="0" marR="0" lvl="0" indent="0" rtl="0">
              <a:buNone/>
            </a:pPr>
            <a:r>
              <a:rPr lang="pt-BR" b="0" i="0" u="none" strike="noStrike" kern="100" baseline="0" dirty="0">
                <a:solidFill>
                  <a:srgbClr val="000000"/>
                </a:solidFill>
                <a:latin typeface="+mn-lt"/>
              </a:rPr>
              <a:t>Algoritmos são projetados para maximizar o engajamento dos usuários, promovendo conteúdos que têm maior probabilidade de serem vistos, curtidos, comentados e compartilhados. Cada plataforma tem seu próprio algoritmo, mas a maioria leva em consideração fatores como a taxa de engajamento inicial, a quantidade de interações e a relevância do conteúdo para os interesses do usuário. </a:t>
            </a:r>
          </a:p>
          <a:p>
            <a:pPr marL="0" marR="0" lvl="0" indent="0" rtl="0">
              <a:buNone/>
            </a:pPr>
            <a:endParaRPr lang="pt-BR" b="0" i="0" u="none" strike="noStrike" kern="100" baseline="0" dirty="0">
              <a:solidFill>
                <a:srgbClr val="000000"/>
              </a:solidFill>
              <a:latin typeface="+mn-lt"/>
            </a:endParaRPr>
          </a:p>
        </p:txBody>
      </p:sp>
      <p:pic>
        <p:nvPicPr>
          <p:cNvPr id="6" name="Picture 4" descr="Tendências virais: como e quando um conteúdo se torna viral nas redes  sociais? - Portal ClienteSA">
            <a:extLst>
              <a:ext uri="{FF2B5EF4-FFF2-40B4-BE49-F238E27FC236}">
                <a16:creationId xmlns:a16="http://schemas.microsoft.com/office/drawing/2014/main" id="{403D4F46-3F77-D363-A39A-B14665B6C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0287" y="4248595"/>
            <a:ext cx="3727721" cy="2609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519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6532E-F8E8-C4F1-7D46-B46784839837}"/>
              </a:ext>
            </a:extLst>
          </p:cNvPr>
          <p:cNvSpPr>
            <a:spLocks noGrp="1"/>
          </p:cNvSpPr>
          <p:nvPr>
            <p:ph type="title"/>
          </p:nvPr>
        </p:nvSpPr>
        <p:spPr/>
        <p:txBody>
          <a:bodyPr/>
          <a:lstStyle/>
          <a:p>
            <a:pPr marL="0" marR="0" indent="0" rtl="0">
              <a:buFont typeface="Arial" panose="020B0604020202020204" pitchFamily="34" charset="0"/>
              <a:buNone/>
            </a:pPr>
            <a:r>
              <a:rPr lang="pt-BR" b="0" i="0" u="none" strike="noStrike" kern="100" baseline="0">
                <a:solidFill>
                  <a:srgbClr val="000000"/>
                </a:solidFill>
                <a:latin typeface="+mn-lt"/>
              </a:rPr>
              <a:t>  Engajamento e Redes Sociais</a:t>
            </a:r>
          </a:p>
        </p:txBody>
      </p:sp>
      <p:sp>
        <p:nvSpPr>
          <p:cNvPr id="3" name="Espaço Reservado para Texto 2">
            <a:extLst>
              <a:ext uri="{FF2B5EF4-FFF2-40B4-BE49-F238E27FC236}">
                <a16:creationId xmlns:a16="http://schemas.microsoft.com/office/drawing/2014/main" id="{C2E982F7-EE60-96CC-50D2-F91B29677B16}"/>
              </a:ext>
            </a:extLst>
          </p:cNvPr>
          <p:cNvSpPr>
            <a:spLocks noGrp="1"/>
          </p:cNvSpPr>
          <p:nvPr>
            <p:ph sz="quarter" idx="13"/>
          </p:nvPr>
        </p:nvSpPr>
        <p:spPr/>
        <p:txBody>
          <a:bodyPr/>
          <a:lstStyle/>
          <a:p>
            <a:pPr marL="0" marR="0" lvl="0" indent="0" rtl="0">
              <a:buNone/>
            </a:pPr>
            <a:r>
              <a:rPr lang="pt-BR" b="0" i="0" u="none" strike="noStrike" kern="100" baseline="0" dirty="0">
                <a:solidFill>
                  <a:srgbClr val="000000"/>
                </a:solidFill>
                <a:latin typeface="+mn-lt"/>
              </a:rPr>
              <a:t>O engajamento nas redes sociais é medido por interações como curtidas, comentários, compartilhamentos e visualizações. Conteúdos que geram alto engajamento são promovidos mais amplamente pelos algoritmos das plataformas. Engajamento não apenas amplifica o alcance do conteúdo, mas também cria uma sensação de comunidade e diálogo em torno do tema. </a:t>
            </a:r>
          </a:p>
        </p:txBody>
      </p:sp>
      <p:pic>
        <p:nvPicPr>
          <p:cNvPr id="8194" name="Picture 2" descr="Curtidas, comentários e seguidores, bolhas de mensagem vermelhas | Vetor  Grátis">
            <a:extLst>
              <a:ext uri="{FF2B5EF4-FFF2-40B4-BE49-F238E27FC236}">
                <a16:creationId xmlns:a16="http://schemas.microsoft.com/office/drawing/2014/main" id="{E4A65A01-455F-D543-9D51-B221A264CD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2514" y="4725514"/>
            <a:ext cx="2908358" cy="213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681600"/>
      </p:ext>
    </p:extLst>
  </p:cSld>
  <p:clrMapOvr>
    <a:masterClrMapping/>
  </p:clrMapOvr>
</p:sld>
</file>

<file path=ppt/theme/theme1.xml><?xml version="1.0" encoding="utf-8"?>
<a:theme xmlns:a="http://schemas.openxmlformats.org/drawingml/2006/main" name="Tema do Office">
  <a:themeElements>
    <a:clrScheme name="Personalizar 2">
      <a:dk1>
        <a:srgbClr val="000000"/>
      </a:dk1>
      <a:lt1>
        <a:srgbClr val="FFFFFF"/>
      </a:lt1>
      <a:dk2>
        <a:srgbClr val="174C8A"/>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606</TotalTime>
  <Words>1823</Words>
  <Application>Microsoft Office PowerPoint</Application>
  <PresentationFormat>Widescreen</PresentationFormat>
  <Paragraphs>97</Paragraphs>
  <Slides>34</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34</vt:i4>
      </vt:variant>
    </vt:vector>
  </HeadingPairs>
  <TitlesOfParts>
    <vt:vector size="38" baseType="lpstr">
      <vt:lpstr>Calibri</vt:lpstr>
      <vt:lpstr>Symbol</vt:lpstr>
      <vt:lpstr>Arial</vt:lpstr>
      <vt:lpstr>Tema do Office</vt:lpstr>
      <vt:lpstr>Apresentação do PowerPoint</vt:lpstr>
      <vt:lpstr>Apresentação do PowerPoint</vt:lpstr>
      <vt:lpstr>  Definição de Viralidade</vt:lpstr>
      <vt:lpstr>Os primeiros Virais</vt:lpstr>
      <vt:lpstr>  Importância da Viralidade no Mundo Digital Atual</vt:lpstr>
      <vt:lpstr>Psicologia do Compartilhamento</vt:lpstr>
      <vt:lpstr>  Conteúdo Emocionalmente Impactante</vt:lpstr>
      <vt:lpstr>  Plataformas e Algoritmos</vt:lpstr>
      <vt:lpstr>  Engajamento e Redes Sociais</vt:lpstr>
      <vt:lpstr>  Geração de Conteúdo por IA</vt:lpstr>
      <vt:lpstr>  Exemplos de Conteúdo Viral Criado por IA</vt:lpstr>
      <vt:lpstr>  Vídeos e Imagens</vt:lpstr>
      <vt:lpstr> Memes e Postagens em Redes Sociais</vt:lpstr>
      <vt:lpstr>Conteúdo Fake</vt:lpstr>
      <vt:lpstr>Conteúdo Fake</vt:lpstr>
      <vt:lpstr>  Notícias Falsas (Fake News)</vt:lpstr>
      <vt:lpstr>  Deepfakes</vt:lpstr>
      <vt:lpstr>Deepfakes</vt:lpstr>
      <vt:lpstr>    Técnicas de IA para Detectar Conteúdo Falso</vt:lpstr>
      <vt:lpstr>  Ferramentas de Verificação de Fatos</vt:lpstr>
      <vt:lpstr>  Ferramentas de Verificação de Fatos</vt:lpstr>
      <vt:lpstr>  Exemplos de Notícias Falsas</vt:lpstr>
      <vt:lpstr>Exemplos de Notícias Falsas</vt:lpstr>
      <vt:lpstr>  Educação e Alfabetização Digital</vt:lpstr>
      <vt:lpstr> Integração de Ferramentas de Verificação em Redes Sociais</vt:lpstr>
      <vt:lpstr>  Políticas e Regulamentações</vt:lpstr>
      <vt:lpstr>  Tendências e Previsões</vt:lpstr>
      <vt:lpstr>Tendências e Previsões</vt:lpstr>
      <vt:lpstr>Tendências e Previsões</vt:lpstr>
      <vt:lpstr>  Inovações Tecnológicas</vt:lpstr>
      <vt:lpstr>Mundo virtual se mistura ao real</vt:lpstr>
      <vt:lpstr>  Inovações Tecnológicas</vt:lpstr>
      <vt:lpstr> Referências Bibliográficas</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std.marciolima@outlook.com</dc:creator>
  <cp:lastModifiedBy>Rildo Oliveira</cp:lastModifiedBy>
  <cp:revision>111</cp:revision>
  <dcterms:created xsi:type="dcterms:W3CDTF">2024-01-17T18:41:34Z</dcterms:created>
  <dcterms:modified xsi:type="dcterms:W3CDTF">2024-08-19T12:32:34Z</dcterms:modified>
</cp:coreProperties>
</file>